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sldIdLst>
    <p:sldId id="256" r:id="rId5"/>
    <p:sldId id="257" r:id="rId6"/>
    <p:sldId id="258" r:id="rId7"/>
    <p:sldId id="259" r:id="rId8"/>
    <p:sldId id="260" r:id="rId9"/>
    <p:sldId id="261" r:id="rId10"/>
    <p:sldId id="262" r:id="rId11"/>
    <p:sldId id="264" r:id="rId12"/>
    <p:sldId id="263" r:id="rId13"/>
    <p:sldId id="266" r:id="rId14"/>
    <p:sldId id="267" r:id="rId15"/>
    <p:sldId id="268" r:id="rId16"/>
    <p:sldId id="269" r:id="rId17"/>
    <p:sldId id="270" r:id="rId18"/>
    <p:sldId id="265" r:id="rId19"/>
  </p:sldIdLst>
  <p:sldSz cx="18288000" cy="10287000"/>
  <p:notesSz cx="6858000" cy="9144000"/>
  <p:embeddedFontLst>
    <p:embeddedFont>
      <p:font typeface="Anton" pitchFamily="2" charset="0"/>
      <p:regular r:id="rId20"/>
    </p:embeddedFont>
    <p:embeddedFont>
      <p:font typeface="Open Sans" panose="020B0606030504020204" pitchFamily="34" charset="0"/>
      <p:regular r:id="rId21"/>
      <p:bold r:id="rId22"/>
      <p:italic r:id="rId23"/>
      <p:boldItalic r:id="rId24"/>
    </p:embeddedFont>
    <p:embeddedFont>
      <p:font typeface="Open Sans Bold" panose="020B0806030504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84E542-A1C6-4B8A-922A-FD4E700ADAFF}" v="2207" dt="2024-05-22T03:13:59.656"/>
    <p1510:client id="{D770DC0A-56B4-462E-8273-40C78D908D70}" v="415" dt="2024-05-22T03:14:43.4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1" d="100"/>
          <a:sy n="71" d="100"/>
        </p:scale>
        <p:origin x="71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viewProps" Target="viewProps.xml"/><Relationship Id="rId30" Type="http://schemas.microsoft.com/office/2015/10/relationships/revisionInfo" Target="revisionInfo.xml"/></Relationships>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jpeg>
</file>

<file path=ppt/media/image24.jpeg>
</file>

<file path=ppt/media/image3.sv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14.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1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4.jpe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7333"/>
            </a:stretch>
          </a:blipFill>
        </p:spPr>
        <p:txBody>
          <a:bodyPr/>
          <a:lstStyle/>
          <a:p>
            <a:endParaRPr lang="fr-CA"/>
          </a:p>
        </p:txBody>
      </p:sp>
      <p:sp>
        <p:nvSpPr>
          <p:cNvPr id="3" name="Freeform 3"/>
          <p:cNvSpPr/>
          <p:nvPr/>
        </p:nvSpPr>
        <p:spPr>
          <a:xfrm rot="-10800000">
            <a:off x="0" y="-97662"/>
            <a:ext cx="1036291" cy="1023102"/>
          </a:xfrm>
          <a:custGeom>
            <a:avLst/>
            <a:gdLst/>
            <a:ahLst/>
            <a:cxnLst/>
            <a:rect l="l" t="t" r="r" b="b"/>
            <a:pathLst>
              <a:path w="1036291" h="1023102">
                <a:moveTo>
                  <a:pt x="0" y="0"/>
                </a:moveTo>
                <a:lnTo>
                  <a:pt x="1036291" y="0"/>
                </a:lnTo>
                <a:lnTo>
                  <a:pt x="1036291" y="1023102"/>
                </a:lnTo>
                <a:lnTo>
                  <a:pt x="0" y="102310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CA"/>
          </a:p>
        </p:txBody>
      </p:sp>
      <p:sp>
        <p:nvSpPr>
          <p:cNvPr id="4" name="Freeform 4"/>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CA"/>
          </a:p>
        </p:txBody>
      </p:sp>
      <p:sp>
        <p:nvSpPr>
          <p:cNvPr id="5" name="Freeform 5"/>
          <p:cNvSpPr/>
          <p:nvPr/>
        </p:nvSpPr>
        <p:spPr>
          <a:xfrm>
            <a:off x="8323449" y="925440"/>
            <a:ext cx="1641102" cy="1641102"/>
          </a:xfrm>
          <a:custGeom>
            <a:avLst/>
            <a:gdLst/>
            <a:ahLst/>
            <a:cxnLst/>
            <a:rect l="l" t="t" r="r" b="b"/>
            <a:pathLst>
              <a:path w="1641102" h="1641102">
                <a:moveTo>
                  <a:pt x="0" y="0"/>
                </a:moveTo>
                <a:lnTo>
                  <a:pt x="1641102" y="0"/>
                </a:lnTo>
                <a:lnTo>
                  <a:pt x="1641102" y="1641102"/>
                </a:lnTo>
                <a:lnTo>
                  <a:pt x="0" y="1641102"/>
                </a:lnTo>
                <a:lnTo>
                  <a:pt x="0" y="0"/>
                </a:lnTo>
                <a:close/>
              </a:path>
            </a:pathLst>
          </a:custGeom>
          <a:blipFill>
            <a:blip r:embed="rId5"/>
            <a:stretch>
              <a:fillRect/>
            </a:stretch>
          </a:blipFill>
          <a:ln cap="sq">
            <a:noFill/>
            <a:prstDash val="solid"/>
            <a:miter/>
          </a:ln>
        </p:spPr>
        <p:txBody>
          <a:bodyPr/>
          <a:lstStyle/>
          <a:p>
            <a:endParaRPr lang="fr-CA"/>
          </a:p>
        </p:txBody>
      </p:sp>
      <p:sp>
        <p:nvSpPr>
          <p:cNvPr id="6" name="TextBox 6"/>
          <p:cNvSpPr txBox="1"/>
          <p:nvPr/>
        </p:nvSpPr>
        <p:spPr>
          <a:xfrm>
            <a:off x="2524225" y="4128718"/>
            <a:ext cx="13239551" cy="3485767"/>
          </a:xfrm>
          <a:prstGeom prst="rect">
            <a:avLst/>
          </a:prstGeom>
        </p:spPr>
        <p:txBody>
          <a:bodyPr lIns="0" tIns="0" rIns="0" bIns="0" rtlCol="0" anchor="t">
            <a:spAutoFit/>
          </a:bodyPr>
          <a:lstStyle/>
          <a:p>
            <a:pPr algn="ctr">
              <a:lnSpc>
                <a:spcPts val="29339"/>
              </a:lnSpc>
              <a:spcBef>
                <a:spcPct val="0"/>
              </a:spcBef>
            </a:pPr>
            <a:r>
              <a:rPr lang="en-US" sz="20956">
                <a:solidFill>
                  <a:srgbClr val="FFDE59"/>
                </a:solidFill>
                <a:latin typeface="Anton"/>
              </a:rPr>
              <a:t>ENERGYMIZE</a:t>
            </a:r>
          </a:p>
        </p:txBody>
      </p:sp>
      <p:sp>
        <p:nvSpPr>
          <p:cNvPr id="7" name="TextBox 7"/>
          <p:cNvSpPr txBox="1"/>
          <p:nvPr/>
        </p:nvSpPr>
        <p:spPr>
          <a:xfrm>
            <a:off x="3219665" y="3596166"/>
            <a:ext cx="11848670" cy="456115"/>
          </a:xfrm>
          <a:prstGeom prst="rect">
            <a:avLst/>
          </a:prstGeom>
        </p:spPr>
        <p:txBody>
          <a:bodyPr lIns="0" tIns="0" rIns="0" bIns="0" rtlCol="0" anchor="t">
            <a:spAutoFit/>
          </a:bodyPr>
          <a:lstStyle/>
          <a:p>
            <a:pPr algn="ctr">
              <a:lnSpc>
                <a:spcPts val="3734"/>
              </a:lnSpc>
            </a:pPr>
            <a:r>
              <a:rPr lang="en-US" sz="2667" spc="2134">
                <a:solidFill>
                  <a:srgbClr val="FFDE59"/>
                </a:solidFill>
                <a:latin typeface="Anton"/>
              </a:rPr>
              <a:t>GENERATEUR D’ENTRAINEMENT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4" name="Freeform 4"/>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9" name="TextBox 9"/>
          <p:cNvSpPr txBox="1"/>
          <p:nvPr/>
        </p:nvSpPr>
        <p:spPr>
          <a:xfrm>
            <a:off x="965254" y="1257300"/>
            <a:ext cx="6654746" cy="1120626"/>
          </a:xfrm>
          <a:prstGeom prst="rect">
            <a:avLst/>
          </a:prstGeom>
        </p:spPr>
        <p:txBody>
          <a:bodyPr lIns="0" tIns="0" rIns="0" bIns="0" rtlCol="0" anchor="t">
            <a:spAutoFit/>
          </a:bodyPr>
          <a:lstStyle/>
          <a:p>
            <a:pPr algn="l">
              <a:lnSpc>
                <a:spcPts val="9100"/>
              </a:lnSpc>
              <a:spcBef>
                <a:spcPct val="0"/>
              </a:spcBef>
            </a:pPr>
            <a:r>
              <a:rPr lang="en-US" sz="6500">
                <a:solidFill>
                  <a:srgbClr val="FFDE59"/>
                </a:solidFill>
                <a:latin typeface="Anton"/>
              </a:rPr>
              <a:t>PROFIL</a:t>
            </a:r>
          </a:p>
        </p:txBody>
      </p:sp>
      <p:pic>
        <p:nvPicPr>
          <p:cNvPr id="12" name="Image 11" descr="Une image contenant capture d’écran, texte, graphisme, conception&#10;&#10;Description générée automatiquement">
            <a:extLst>
              <a:ext uri="{FF2B5EF4-FFF2-40B4-BE49-F238E27FC236}">
                <a16:creationId xmlns:a16="http://schemas.microsoft.com/office/drawing/2014/main" id="{AABBE8DE-6C98-EBAA-3BC5-4CA612B952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7114" y="2706130"/>
            <a:ext cx="11076451" cy="5328524"/>
          </a:xfrm>
          <a:prstGeom prst="rect">
            <a:avLst/>
          </a:prstGeom>
        </p:spPr>
      </p:pic>
      <p:grpSp>
        <p:nvGrpSpPr>
          <p:cNvPr id="13" name="Group 6">
            <a:extLst>
              <a:ext uri="{FF2B5EF4-FFF2-40B4-BE49-F238E27FC236}">
                <a16:creationId xmlns:a16="http://schemas.microsoft.com/office/drawing/2014/main" id="{7E0351B5-51EF-110B-59D3-43D313333BDE}"/>
              </a:ext>
            </a:extLst>
          </p:cNvPr>
          <p:cNvGrpSpPr/>
          <p:nvPr/>
        </p:nvGrpSpPr>
        <p:grpSpPr>
          <a:xfrm>
            <a:off x="557773" y="3541592"/>
            <a:ext cx="5410199" cy="3657600"/>
            <a:chOff x="0" y="-38100"/>
            <a:chExt cx="812800" cy="850900"/>
          </a:xfrm>
        </p:grpSpPr>
        <p:sp>
          <p:nvSpPr>
            <p:cNvPr id="14" name="Freeform 7">
              <a:extLst>
                <a:ext uri="{FF2B5EF4-FFF2-40B4-BE49-F238E27FC236}">
                  <a16:creationId xmlns:a16="http://schemas.microsoft.com/office/drawing/2014/main" id="{C9DCF300-443F-F13A-D055-3B39A8DC64E5}"/>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15" name="TextBox 8">
              <a:extLst>
                <a:ext uri="{FF2B5EF4-FFF2-40B4-BE49-F238E27FC236}">
                  <a16:creationId xmlns:a16="http://schemas.microsoft.com/office/drawing/2014/main" id="{24F532F6-F190-47D0-6093-758CC86EB795}"/>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8" name="TextBox 8">
            <a:extLst>
              <a:ext uri="{FF2B5EF4-FFF2-40B4-BE49-F238E27FC236}">
                <a16:creationId xmlns:a16="http://schemas.microsoft.com/office/drawing/2014/main" id="{B251C8E2-52CB-F9DE-70EF-0E2EB648AF8A}"/>
              </a:ext>
            </a:extLst>
          </p:cNvPr>
          <p:cNvSpPr txBox="1"/>
          <p:nvPr/>
        </p:nvSpPr>
        <p:spPr>
          <a:xfrm>
            <a:off x="658349" y="2706130"/>
            <a:ext cx="6777922" cy="6225912"/>
          </a:xfrm>
          <a:prstGeom prst="rect">
            <a:avLst/>
          </a:prstGeom>
        </p:spPr>
        <p:txBody>
          <a:bodyPr lIns="50800" tIns="50800" rIns="50800" bIns="50800" rtlCol="0" anchor="ctr"/>
          <a:lstStyle/>
          <a:p>
            <a:pPr algn="ctr">
              <a:lnSpc>
                <a:spcPts val="2659"/>
              </a:lnSpc>
            </a:pPr>
            <a:endParaRPr/>
          </a:p>
        </p:txBody>
      </p:sp>
      <p:sp>
        <p:nvSpPr>
          <p:cNvPr id="19" name="TextBox 10">
            <a:extLst>
              <a:ext uri="{FF2B5EF4-FFF2-40B4-BE49-F238E27FC236}">
                <a16:creationId xmlns:a16="http://schemas.microsoft.com/office/drawing/2014/main" id="{8334AC52-73E3-6CBB-F787-084007500047}"/>
              </a:ext>
            </a:extLst>
          </p:cNvPr>
          <p:cNvSpPr txBox="1"/>
          <p:nvPr/>
        </p:nvSpPr>
        <p:spPr>
          <a:xfrm>
            <a:off x="658349" y="4382910"/>
            <a:ext cx="5209051" cy="1974964"/>
          </a:xfrm>
          <a:prstGeom prst="rect">
            <a:avLst/>
          </a:prstGeom>
        </p:spPr>
        <p:txBody>
          <a:bodyPr wrap="square" lIns="0" tIns="0" rIns="0" bIns="0" rtlCol="0" anchor="t">
            <a:spAutoFit/>
          </a:bodyPr>
          <a:lstStyle/>
          <a:p>
            <a:pPr algn="ctr">
              <a:lnSpc>
                <a:spcPts val="1680"/>
              </a:lnSpc>
              <a:spcBef>
                <a:spcPct val="0"/>
              </a:spcBef>
            </a:pPr>
            <a:r>
              <a:rPr lang="fr-CA" sz="2000" b="0" i="0">
                <a:effectLst/>
                <a:latin typeface="Söhne"/>
              </a:rPr>
              <a:t>Cette page de profil affiche les informations personnelles de l'utilisateur, notamment son ID, nom, prénom, courriel et le nombre de générations de </a:t>
            </a:r>
            <a:r>
              <a:rPr lang="fr-CA" sz="2000" b="0" i="0" err="1">
                <a:effectLst/>
                <a:latin typeface="Söhne"/>
              </a:rPr>
              <a:t>workout</a:t>
            </a:r>
            <a:r>
              <a:rPr lang="fr-CA" sz="2000" b="0" i="0">
                <a:effectLst/>
                <a:latin typeface="Söhne"/>
              </a:rPr>
              <a:t> restantes. Elle indique également le type d'abonnement actuel (Gratuit) et offre un bouton "Changer mon abonnement" permettant de mettre à jour l'abonnement en cours. Un logo musclé est également présent pour inspirer et motiver l'utilisateur.</a:t>
            </a:r>
            <a:endParaRPr lang="en-US" sz="2000">
              <a:latin typeface="Open Sans"/>
            </a:endParaRPr>
          </a:p>
        </p:txBody>
      </p:sp>
    </p:spTree>
    <p:extLst>
      <p:ext uri="{BB962C8B-B14F-4D97-AF65-F5344CB8AC3E}">
        <p14:creationId xmlns:p14="http://schemas.microsoft.com/office/powerpoint/2010/main" val="12787760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4" name="Freeform 4"/>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9" name="TextBox 9"/>
          <p:cNvSpPr txBox="1"/>
          <p:nvPr/>
        </p:nvSpPr>
        <p:spPr>
          <a:xfrm>
            <a:off x="965254" y="1257300"/>
            <a:ext cx="6654746" cy="1120626"/>
          </a:xfrm>
          <a:prstGeom prst="rect">
            <a:avLst/>
          </a:prstGeom>
        </p:spPr>
        <p:txBody>
          <a:bodyPr lIns="0" tIns="0" rIns="0" bIns="0" rtlCol="0" anchor="t">
            <a:spAutoFit/>
          </a:bodyPr>
          <a:lstStyle/>
          <a:p>
            <a:pPr>
              <a:lnSpc>
                <a:spcPts val="9100"/>
              </a:lnSpc>
              <a:spcBef>
                <a:spcPct val="0"/>
              </a:spcBef>
            </a:pPr>
            <a:r>
              <a:rPr lang="en-US" sz="6500">
                <a:solidFill>
                  <a:srgbClr val="FFDE59"/>
                </a:solidFill>
                <a:latin typeface="Anton"/>
              </a:rPr>
              <a:t>ENTRAINEMENTS #1</a:t>
            </a:r>
          </a:p>
        </p:txBody>
      </p:sp>
      <p:grpSp>
        <p:nvGrpSpPr>
          <p:cNvPr id="13" name="Group 6">
            <a:extLst>
              <a:ext uri="{FF2B5EF4-FFF2-40B4-BE49-F238E27FC236}">
                <a16:creationId xmlns:a16="http://schemas.microsoft.com/office/drawing/2014/main" id="{7E0351B5-51EF-110B-59D3-43D313333BDE}"/>
              </a:ext>
            </a:extLst>
          </p:cNvPr>
          <p:cNvGrpSpPr/>
          <p:nvPr/>
        </p:nvGrpSpPr>
        <p:grpSpPr>
          <a:xfrm>
            <a:off x="389685" y="2566683"/>
            <a:ext cx="6317875" cy="5775509"/>
            <a:chOff x="0" y="-38100"/>
            <a:chExt cx="812800" cy="850900"/>
          </a:xfrm>
        </p:grpSpPr>
        <p:sp>
          <p:nvSpPr>
            <p:cNvPr id="14" name="Freeform 7">
              <a:extLst>
                <a:ext uri="{FF2B5EF4-FFF2-40B4-BE49-F238E27FC236}">
                  <a16:creationId xmlns:a16="http://schemas.microsoft.com/office/drawing/2014/main" id="{C9DCF300-443F-F13A-D055-3B39A8DC64E5}"/>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15" name="TextBox 8">
              <a:extLst>
                <a:ext uri="{FF2B5EF4-FFF2-40B4-BE49-F238E27FC236}">
                  <a16:creationId xmlns:a16="http://schemas.microsoft.com/office/drawing/2014/main" id="{24F532F6-F190-47D0-6093-758CC86EB795}"/>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9" name="TextBox 10">
            <a:extLst>
              <a:ext uri="{FF2B5EF4-FFF2-40B4-BE49-F238E27FC236}">
                <a16:creationId xmlns:a16="http://schemas.microsoft.com/office/drawing/2014/main" id="{8334AC52-73E3-6CBB-F787-084007500047}"/>
              </a:ext>
            </a:extLst>
          </p:cNvPr>
          <p:cNvSpPr txBox="1"/>
          <p:nvPr/>
        </p:nvSpPr>
        <p:spPr>
          <a:xfrm>
            <a:off x="557496" y="3021394"/>
            <a:ext cx="5948640" cy="5539978"/>
          </a:xfrm>
          <a:prstGeom prst="rect">
            <a:avLst/>
          </a:prstGeom>
        </p:spPr>
        <p:txBody>
          <a:bodyPr wrap="square" lIns="0" tIns="0" rIns="0" bIns="0" rtlCol="0" anchor="t">
            <a:spAutoFit/>
          </a:bodyPr>
          <a:lstStyle/>
          <a:p>
            <a:pPr algn="ctr"/>
            <a:r>
              <a:rPr lang="fr-CA" sz="2000" b="1">
                <a:latin typeface="Söhne"/>
              </a:rPr>
              <a:t>1-</a:t>
            </a:r>
            <a:r>
              <a:rPr lang="fr-CA" sz="2000">
                <a:latin typeface="Söhne"/>
              </a:rPr>
              <a:t> </a:t>
            </a:r>
            <a:r>
              <a:rPr lang="fr-CA" sz="2000">
                <a:ea typeface="+mn-lt"/>
                <a:cs typeface="+mn-lt"/>
              </a:rPr>
              <a:t>La section "Entraînement" affiche une liste de tous les programmes d'entraînement de l'utilisateur verticalement, chacun illustré par une image pour une identification visuelle facile.</a:t>
            </a:r>
            <a:endParaRPr lang="fr-FR" sz="2000">
              <a:ea typeface="+mn-lt"/>
              <a:cs typeface="+mn-lt"/>
            </a:endParaRPr>
          </a:p>
          <a:p>
            <a:pPr algn="ctr"/>
            <a:endParaRPr lang="fr-CA" sz="2000">
              <a:ea typeface="+mn-lt"/>
              <a:cs typeface="+mn-lt"/>
            </a:endParaRPr>
          </a:p>
          <a:p>
            <a:pPr algn="ctr"/>
            <a:r>
              <a:rPr lang="fr-CA" sz="2000" b="1">
                <a:ea typeface="+mn-lt"/>
                <a:cs typeface="+mn-lt"/>
              </a:rPr>
              <a:t>2-</a:t>
            </a:r>
            <a:r>
              <a:rPr lang="fr-CA" sz="2000">
                <a:ea typeface="+mn-lt"/>
                <a:cs typeface="+mn-lt"/>
              </a:rPr>
              <a:t> Chaque programme contient Un titre, une petite description et des exercices associés. </a:t>
            </a:r>
          </a:p>
          <a:p>
            <a:pPr algn="ctr"/>
            <a:endParaRPr lang="fr-CA" sz="2000">
              <a:ea typeface="+mn-lt"/>
              <a:cs typeface="+mn-lt"/>
            </a:endParaRPr>
          </a:p>
          <a:p>
            <a:pPr algn="ctr"/>
            <a:r>
              <a:rPr lang="fr-CA" sz="2000" b="1">
                <a:ea typeface="+mn-lt"/>
                <a:cs typeface="+mn-lt"/>
              </a:rPr>
              <a:t>3-</a:t>
            </a:r>
            <a:r>
              <a:rPr lang="fr-CA" sz="2000">
                <a:ea typeface="+mn-lt"/>
                <a:cs typeface="+mn-lt"/>
              </a:rPr>
              <a:t> La description de l'exercice apparait en cliquant sur ce dernier</a:t>
            </a:r>
          </a:p>
          <a:p>
            <a:pPr algn="ctr"/>
            <a:endParaRPr lang="fr-CA" sz="2000">
              <a:ea typeface="+mn-lt"/>
              <a:cs typeface="+mn-lt"/>
            </a:endParaRPr>
          </a:p>
          <a:p>
            <a:pPr algn="ctr"/>
            <a:r>
              <a:rPr lang="fr-CA" sz="2000">
                <a:cs typeface="Calibri"/>
              </a:rPr>
              <a:t>4- En cliquant sur le programme, ce dernier est exécuté</a:t>
            </a:r>
          </a:p>
          <a:p>
            <a:pPr algn="ctr"/>
            <a:endParaRPr lang="fr-CA" sz="2000">
              <a:cs typeface="Calibri"/>
            </a:endParaRPr>
          </a:p>
          <a:p>
            <a:pPr algn="ctr"/>
            <a:r>
              <a:rPr lang="fr-CA" sz="2000">
                <a:cs typeface="Calibri"/>
              </a:rPr>
              <a:t>6- En cliquant sur le + un nouveau programme sera prêt pour créer et personnaliser ! </a:t>
            </a:r>
          </a:p>
          <a:p>
            <a:pPr algn="ctr"/>
            <a:endParaRPr lang="fr-CA" sz="2000">
              <a:cs typeface="Calibri"/>
            </a:endParaRPr>
          </a:p>
          <a:p>
            <a:pPr algn="ctr"/>
            <a:endParaRPr lang="fr-CA" sz="2000">
              <a:cs typeface="Calibri"/>
            </a:endParaRPr>
          </a:p>
          <a:p>
            <a:pPr marL="285750" indent="-285750" algn="ctr">
              <a:buFont typeface="Arial"/>
              <a:buChar char="•"/>
            </a:pPr>
            <a:endParaRPr lang="fr-CA" sz="2000">
              <a:cs typeface="Calibri"/>
            </a:endParaRPr>
          </a:p>
        </p:txBody>
      </p:sp>
      <p:pic>
        <p:nvPicPr>
          <p:cNvPr id="5" name="Image 4" descr="Une image contenant texte, capture d’écran, conception&#10;&#10;Description générée automatiquement">
            <a:extLst>
              <a:ext uri="{FF2B5EF4-FFF2-40B4-BE49-F238E27FC236}">
                <a16:creationId xmlns:a16="http://schemas.microsoft.com/office/drawing/2014/main" id="{0C06ADEA-9CBF-F1F6-C21B-982179E2EB73}"/>
              </a:ext>
            </a:extLst>
          </p:cNvPr>
          <p:cNvPicPr>
            <a:picLocks noChangeAspect="1"/>
          </p:cNvPicPr>
          <p:nvPr/>
        </p:nvPicPr>
        <p:blipFill>
          <a:blip r:embed="rId4"/>
          <a:stretch>
            <a:fillRect/>
          </a:stretch>
        </p:blipFill>
        <p:spPr>
          <a:xfrm>
            <a:off x="7958978" y="3268008"/>
            <a:ext cx="9144000" cy="4364507"/>
          </a:xfrm>
          <a:prstGeom prst="rect">
            <a:avLst/>
          </a:prstGeom>
        </p:spPr>
      </p:pic>
    </p:spTree>
    <p:extLst>
      <p:ext uri="{BB962C8B-B14F-4D97-AF65-F5344CB8AC3E}">
        <p14:creationId xmlns:p14="http://schemas.microsoft.com/office/powerpoint/2010/main" val="506974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4" name="Freeform 4"/>
          <p:cNvSpPr/>
          <p:nvPr/>
        </p:nvSpPr>
        <p:spPr>
          <a:xfrm rot="8100000">
            <a:off x="17892268" y="9097433"/>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9" name="TextBox 9"/>
          <p:cNvSpPr txBox="1"/>
          <p:nvPr/>
        </p:nvSpPr>
        <p:spPr>
          <a:xfrm>
            <a:off x="758922" y="446852"/>
            <a:ext cx="6654746" cy="1120626"/>
          </a:xfrm>
          <a:prstGeom prst="rect">
            <a:avLst/>
          </a:prstGeom>
        </p:spPr>
        <p:txBody>
          <a:bodyPr lIns="0" tIns="0" rIns="0" bIns="0" rtlCol="0" anchor="t">
            <a:spAutoFit/>
          </a:bodyPr>
          <a:lstStyle/>
          <a:p>
            <a:pPr algn="l">
              <a:lnSpc>
                <a:spcPts val="9100"/>
              </a:lnSpc>
              <a:spcBef>
                <a:spcPct val="0"/>
              </a:spcBef>
            </a:pPr>
            <a:r>
              <a:rPr lang="en-US" sz="6500" dirty="0">
                <a:solidFill>
                  <a:srgbClr val="FFDE59"/>
                </a:solidFill>
                <a:latin typeface="Anton"/>
              </a:rPr>
              <a:t>ENTRAINEMENTS #2</a:t>
            </a:r>
          </a:p>
        </p:txBody>
      </p:sp>
      <p:grpSp>
        <p:nvGrpSpPr>
          <p:cNvPr id="13" name="Group 6">
            <a:extLst>
              <a:ext uri="{FF2B5EF4-FFF2-40B4-BE49-F238E27FC236}">
                <a16:creationId xmlns:a16="http://schemas.microsoft.com/office/drawing/2014/main" id="{7E0351B5-51EF-110B-59D3-43D313333BDE}"/>
              </a:ext>
            </a:extLst>
          </p:cNvPr>
          <p:cNvGrpSpPr/>
          <p:nvPr/>
        </p:nvGrpSpPr>
        <p:grpSpPr>
          <a:xfrm>
            <a:off x="455071" y="1535381"/>
            <a:ext cx="5410199" cy="7143013"/>
            <a:chOff x="0" y="-38100"/>
            <a:chExt cx="812800" cy="850900"/>
          </a:xfrm>
        </p:grpSpPr>
        <p:sp>
          <p:nvSpPr>
            <p:cNvPr id="14" name="Freeform 7">
              <a:extLst>
                <a:ext uri="{FF2B5EF4-FFF2-40B4-BE49-F238E27FC236}">
                  <a16:creationId xmlns:a16="http://schemas.microsoft.com/office/drawing/2014/main" id="{C9DCF300-443F-F13A-D055-3B39A8DC64E5}"/>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15" name="TextBox 8">
              <a:extLst>
                <a:ext uri="{FF2B5EF4-FFF2-40B4-BE49-F238E27FC236}">
                  <a16:creationId xmlns:a16="http://schemas.microsoft.com/office/drawing/2014/main" id="{24F532F6-F190-47D0-6093-758CC86EB795}"/>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8" name="TextBox 8">
            <a:extLst>
              <a:ext uri="{FF2B5EF4-FFF2-40B4-BE49-F238E27FC236}">
                <a16:creationId xmlns:a16="http://schemas.microsoft.com/office/drawing/2014/main" id="{B251C8E2-52CB-F9DE-70EF-0E2EB648AF8A}"/>
              </a:ext>
            </a:extLst>
          </p:cNvPr>
          <p:cNvSpPr txBox="1"/>
          <p:nvPr/>
        </p:nvSpPr>
        <p:spPr>
          <a:xfrm>
            <a:off x="658349" y="2706130"/>
            <a:ext cx="6777922" cy="6225912"/>
          </a:xfrm>
          <a:prstGeom prst="rect">
            <a:avLst/>
          </a:prstGeom>
        </p:spPr>
        <p:txBody>
          <a:bodyPr lIns="50800" tIns="50800" rIns="50800" bIns="50800" rtlCol="0" anchor="ctr"/>
          <a:lstStyle/>
          <a:p>
            <a:pPr algn="ctr">
              <a:lnSpc>
                <a:spcPts val="2659"/>
              </a:lnSpc>
            </a:pPr>
            <a:endParaRPr/>
          </a:p>
        </p:txBody>
      </p:sp>
      <p:sp>
        <p:nvSpPr>
          <p:cNvPr id="19" name="TextBox 10">
            <a:extLst>
              <a:ext uri="{FF2B5EF4-FFF2-40B4-BE49-F238E27FC236}">
                <a16:creationId xmlns:a16="http://schemas.microsoft.com/office/drawing/2014/main" id="{8334AC52-73E3-6CBB-F787-084007500047}"/>
              </a:ext>
            </a:extLst>
          </p:cNvPr>
          <p:cNvSpPr txBox="1"/>
          <p:nvPr/>
        </p:nvSpPr>
        <p:spPr>
          <a:xfrm>
            <a:off x="574826" y="2081317"/>
            <a:ext cx="5209051" cy="6370975"/>
          </a:xfrm>
          <a:prstGeom prst="rect">
            <a:avLst/>
          </a:prstGeom>
        </p:spPr>
        <p:txBody>
          <a:bodyPr wrap="square" lIns="0" tIns="0" rIns="0" bIns="0" rtlCol="0" anchor="t">
            <a:spAutoFit/>
          </a:bodyPr>
          <a:lstStyle/>
          <a:p>
            <a:pPr algn="l">
              <a:buFont typeface="+mj-lt"/>
              <a:buAutoNum type="arabicPeriod"/>
            </a:pPr>
            <a:r>
              <a:rPr lang="fr-CA" b="1" i="0" dirty="0">
                <a:effectLst/>
                <a:latin typeface="Söhne"/>
              </a:rPr>
              <a:t>Page des Entraînements</a:t>
            </a:r>
            <a:r>
              <a:rPr lang="fr-CA" b="0" i="0" dirty="0">
                <a:effectLst/>
                <a:latin typeface="Söhne"/>
              </a:rPr>
              <a:t> :</a:t>
            </a:r>
          </a:p>
          <a:p>
            <a:pPr marL="742950" lvl="1" indent="-285750">
              <a:buFont typeface="+mj-lt"/>
              <a:buAutoNum type="arabicPeriod"/>
            </a:pPr>
            <a:r>
              <a:rPr lang="fr-CA" b="1" i="0" dirty="0">
                <a:effectLst/>
                <a:latin typeface="Söhne"/>
              </a:rPr>
              <a:t>Entraînements </a:t>
            </a:r>
            <a:r>
              <a:rPr lang="fr-CA" b="1" i="0" dirty="0" err="1">
                <a:effectLst/>
                <a:latin typeface="Söhne"/>
              </a:rPr>
              <a:t>Préfaits</a:t>
            </a:r>
            <a:r>
              <a:rPr lang="fr-CA" b="0" i="0" dirty="0">
                <a:effectLst/>
                <a:latin typeface="Söhne"/>
              </a:rPr>
              <a:t> : À gauche, une liste d'entraînements prêts à l'emploi.</a:t>
            </a:r>
            <a:r>
              <a:rPr lang="fr-CA" dirty="0">
                <a:latin typeface="Söhne"/>
              </a:rPr>
              <a:t> (À venir)</a:t>
            </a:r>
            <a:endParaRPr lang="fr-CA" b="0" i="0" dirty="0">
              <a:effectLst/>
              <a:latin typeface="Söhne"/>
            </a:endParaRPr>
          </a:p>
          <a:p>
            <a:pPr marL="742950" lvl="1" indent="-285750" algn="l">
              <a:buFont typeface="+mj-lt"/>
              <a:buAutoNum type="arabicPeriod"/>
            </a:pPr>
            <a:r>
              <a:rPr lang="fr-CA" b="1" i="0" dirty="0">
                <a:effectLst/>
                <a:latin typeface="Söhne"/>
              </a:rPr>
              <a:t>Entraînements Personnalisés</a:t>
            </a:r>
            <a:r>
              <a:rPr lang="fr-CA" b="0" i="0" dirty="0">
                <a:effectLst/>
                <a:latin typeface="Söhne"/>
              </a:rPr>
              <a:t> : À droite, créez votre propre entraînement en ajoutant un titre, une description et des exercices.</a:t>
            </a:r>
          </a:p>
          <a:p>
            <a:pPr algn="l">
              <a:buFont typeface="+mj-lt"/>
              <a:buAutoNum type="arabicPeriod"/>
            </a:pPr>
            <a:r>
              <a:rPr lang="fr-CA" b="1" i="0" dirty="0">
                <a:effectLst/>
                <a:latin typeface="Söhne"/>
              </a:rPr>
              <a:t>Ajout d'Exercices</a:t>
            </a:r>
            <a:r>
              <a:rPr lang="fr-CA" b="0" i="0" dirty="0">
                <a:effectLst/>
                <a:latin typeface="Söhne"/>
              </a:rPr>
              <a:t> :</a:t>
            </a:r>
          </a:p>
          <a:p>
            <a:pPr marL="742950" lvl="1" indent="-285750" algn="l">
              <a:buFont typeface="+mj-lt"/>
              <a:buAutoNum type="arabicPeriod"/>
            </a:pPr>
            <a:r>
              <a:rPr lang="fr-CA" b="0" i="0" dirty="0">
                <a:effectLst/>
                <a:latin typeface="Söhne"/>
              </a:rPr>
              <a:t>Cliquez sur "Ajouter un exercice" pour accéder à une page où vous pouvez rechercher des exercices par nom de muscle ou d'exercice.</a:t>
            </a:r>
          </a:p>
          <a:p>
            <a:pPr marL="742950" lvl="1" indent="-285750" algn="l">
              <a:buFont typeface="+mj-lt"/>
              <a:buAutoNum type="arabicPeriod"/>
            </a:pPr>
            <a:r>
              <a:rPr lang="fr-CA" b="0" i="0" dirty="0">
                <a:effectLst/>
                <a:latin typeface="Söhne"/>
              </a:rPr>
              <a:t>Sélectionnez les exercices pour les ajouter à votre entraînement personnalisé.</a:t>
            </a:r>
          </a:p>
          <a:p>
            <a:pPr algn="l">
              <a:buFont typeface="+mj-lt"/>
              <a:buAutoNum type="arabicPeriod"/>
            </a:pPr>
            <a:r>
              <a:rPr lang="fr-CA" b="1" i="0" dirty="0">
                <a:effectLst/>
                <a:latin typeface="Söhne"/>
              </a:rPr>
              <a:t>Confirmation de l'Entraînement</a:t>
            </a:r>
            <a:r>
              <a:rPr lang="fr-CA" b="0" i="0" dirty="0">
                <a:effectLst/>
                <a:latin typeface="Söhne"/>
              </a:rPr>
              <a:t> :</a:t>
            </a:r>
          </a:p>
          <a:p>
            <a:pPr marL="742950" lvl="1" indent="-285750">
              <a:buFont typeface="+mj-lt"/>
              <a:buAutoNum type="arabicPeriod"/>
            </a:pPr>
            <a:r>
              <a:rPr lang="fr-CA" b="0" i="0" dirty="0">
                <a:effectLst/>
                <a:latin typeface="Söhne"/>
              </a:rPr>
              <a:t>Après avoir ajouté des exercices, confirmez votre </a:t>
            </a:r>
            <a:r>
              <a:rPr lang="fr-CA">
                <a:latin typeface="Söhne"/>
              </a:rPr>
              <a:t>programme d'entraînement</a:t>
            </a:r>
            <a:r>
              <a:rPr lang="fr-CA" b="0" i="0" dirty="0">
                <a:effectLst/>
                <a:latin typeface="Söhne"/>
              </a:rPr>
              <a:t>.</a:t>
            </a:r>
            <a:endParaRPr lang="fr-CA" b="0" i="0">
              <a:effectLst/>
              <a:latin typeface="Söhne"/>
            </a:endParaRPr>
          </a:p>
          <a:p>
            <a:pPr marL="742950" lvl="1" indent="-285750" algn="l">
              <a:buFont typeface="+mj-lt"/>
              <a:buAutoNum type="arabicPeriod"/>
            </a:pPr>
            <a:r>
              <a:rPr lang="fr-CA" b="0" i="0" dirty="0">
                <a:effectLst/>
                <a:latin typeface="Söhne"/>
              </a:rPr>
              <a:t>Commencez votre entraînement, enregistrez les séries avec le poids, le nombre de répétitions et le RPE (échelle de perception de l'effort).</a:t>
            </a:r>
          </a:p>
          <a:p>
            <a:pPr algn="l">
              <a:buFont typeface="+mj-lt"/>
              <a:buAutoNum type="arabicPeriod"/>
            </a:pPr>
            <a:r>
              <a:rPr lang="fr-CA" b="1" i="0" dirty="0">
                <a:effectLst/>
                <a:latin typeface="Söhne"/>
              </a:rPr>
              <a:t>Finalisation de l'Entraînement</a:t>
            </a:r>
            <a:r>
              <a:rPr lang="fr-CA" b="0" i="0" dirty="0">
                <a:effectLst/>
                <a:latin typeface="Söhne"/>
              </a:rPr>
              <a:t> :</a:t>
            </a:r>
          </a:p>
          <a:p>
            <a:pPr marL="742950" lvl="1" indent="-285750" algn="l">
              <a:buFont typeface="+mj-lt"/>
              <a:buAutoNum type="arabicPeriod"/>
            </a:pPr>
            <a:r>
              <a:rPr lang="fr-CA" b="0" i="0" dirty="0">
                <a:effectLst/>
                <a:latin typeface="Söhne"/>
              </a:rPr>
              <a:t>Terminez ou annulez votre entraînement.</a:t>
            </a:r>
          </a:p>
          <a:p>
            <a:pPr marL="742950" lvl="1" indent="-285750" algn="l">
              <a:buFont typeface="+mj-lt"/>
              <a:buAutoNum type="arabicPeriod"/>
            </a:pPr>
            <a:r>
              <a:rPr lang="fr-CA" b="0" i="0" dirty="0">
                <a:effectLst/>
                <a:latin typeface="Söhne"/>
              </a:rPr>
              <a:t>Chaque génération d'entraînement réduit le nombre de générations restantes sur votre compte.</a:t>
            </a:r>
          </a:p>
        </p:txBody>
      </p:sp>
      <p:pic>
        <p:nvPicPr>
          <p:cNvPr id="5" name="Image 4" descr="Une image contenant texte, capture d’écran, conception&#10;&#10;Description générée automatiquement">
            <a:extLst>
              <a:ext uri="{FF2B5EF4-FFF2-40B4-BE49-F238E27FC236}">
                <a16:creationId xmlns:a16="http://schemas.microsoft.com/office/drawing/2014/main" id="{07728F6E-69FB-9C6C-B5F1-020299CEA6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2608" y="1907684"/>
            <a:ext cx="6215388" cy="3244099"/>
          </a:xfrm>
          <a:prstGeom prst="rect">
            <a:avLst/>
          </a:prstGeom>
        </p:spPr>
      </p:pic>
      <p:pic>
        <p:nvPicPr>
          <p:cNvPr id="7" name="Image 6" descr="Une image contenant texte, capture d’écran, Logiciel multimédia, logiciel&#10;&#10;Description générée automatiquement">
            <a:extLst>
              <a:ext uri="{FF2B5EF4-FFF2-40B4-BE49-F238E27FC236}">
                <a16:creationId xmlns:a16="http://schemas.microsoft.com/office/drawing/2014/main" id="{011720CB-EDC6-9E6F-8B92-69137D82E5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12791" y="5570385"/>
            <a:ext cx="6239758" cy="3244099"/>
          </a:xfrm>
          <a:prstGeom prst="rect">
            <a:avLst/>
          </a:prstGeom>
        </p:spPr>
      </p:pic>
      <p:pic>
        <p:nvPicPr>
          <p:cNvPr id="10" name="Image 9" descr="Une image contenant texte, capture d’écran, Logiciel multimédia, logiciel&#10;&#10;Description générée automatiquement">
            <a:extLst>
              <a:ext uri="{FF2B5EF4-FFF2-40B4-BE49-F238E27FC236}">
                <a16:creationId xmlns:a16="http://schemas.microsoft.com/office/drawing/2014/main" id="{BFD099C3-B2D7-7FEB-31AB-CF6D1B65CDD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680819" y="5880606"/>
            <a:ext cx="5410200" cy="2932221"/>
          </a:xfrm>
          <a:prstGeom prst="rect">
            <a:avLst/>
          </a:prstGeom>
        </p:spPr>
      </p:pic>
      <p:pic>
        <p:nvPicPr>
          <p:cNvPr id="12" name="Image 11" descr="Une image contenant capture d’écran, texte, Logiciel multimédia&#10;&#10;Description générée automatiquement">
            <a:extLst>
              <a:ext uri="{FF2B5EF4-FFF2-40B4-BE49-F238E27FC236}">
                <a16:creationId xmlns:a16="http://schemas.microsoft.com/office/drawing/2014/main" id="{BCEF6C9F-0DC4-D08D-7BA2-3257F4C2810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680819" y="2348633"/>
            <a:ext cx="5410200" cy="2362200"/>
          </a:xfrm>
          <a:prstGeom prst="rect">
            <a:avLst/>
          </a:prstGeom>
        </p:spPr>
      </p:pic>
    </p:spTree>
    <p:extLst>
      <p:ext uri="{BB962C8B-B14F-4D97-AF65-F5344CB8AC3E}">
        <p14:creationId xmlns:p14="http://schemas.microsoft.com/office/powerpoint/2010/main" val="3786968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2" name="Freeform 2"/>
          <p:cNvSpPr/>
          <p:nvPr/>
        </p:nvSpPr>
        <p:spPr>
          <a:xfrm rot="-10800000">
            <a:off x="-7591" y="-146493"/>
            <a:ext cx="1036291" cy="1023102"/>
          </a:xfrm>
          <a:custGeom>
            <a:avLst/>
            <a:gdLst/>
            <a:ahLst/>
            <a:cxnLst/>
            <a:rect l="l" t="t" r="r" b="b"/>
            <a:pathLst>
              <a:path w="1036291" h="1023102">
                <a:moveTo>
                  <a:pt x="0" y="0"/>
                </a:moveTo>
                <a:lnTo>
                  <a:pt x="1036291" y="0"/>
                </a:lnTo>
                <a:lnTo>
                  <a:pt x="1036291" y="1023102"/>
                </a:lnTo>
                <a:lnTo>
                  <a:pt x="0" y="10231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3" name="Freeform 3"/>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grpSp>
        <p:nvGrpSpPr>
          <p:cNvPr id="4" name="Group 4"/>
          <p:cNvGrpSpPr>
            <a:grpSpLocks noChangeAspect="1"/>
          </p:cNvGrpSpPr>
          <p:nvPr/>
        </p:nvGrpSpPr>
        <p:grpSpPr>
          <a:xfrm>
            <a:off x="9614647" y="754160"/>
            <a:ext cx="7442616" cy="9263898"/>
            <a:chOff x="2373474" y="-23044"/>
            <a:chExt cx="5101590" cy="6350000"/>
          </a:xfrm>
        </p:grpSpPr>
        <p:sp>
          <p:nvSpPr>
            <p:cNvPr id="5" name="Freeform 5"/>
            <p:cNvSpPr/>
            <p:nvPr/>
          </p:nvSpPr>
          <p:spPr>
            <a:xfrm>
              <a:off x="2373474" y="-23044"/>
              <a:ext cx="5101590" cy="6350000"/>
            </a:xfrm>
            <a:custGeom>
              <a:avLst/>
              <a:gdLst/>
              <a:ahLst/>
              <a:cxnLst/>
              <a:rect l="l" t="t" r="r" b="b"/>
              <a:pathLst>
                <a:path w="5101590" h="6350000">
                  <a:moveTo>
                    <a:pt x="4216400" y="0"/>
                  </a:moveTo>
                  <a:lnTo>
                    <a:pt x="1838960" y="0"/>
                  </a:lnTo>
                  <a:lnTo>
                    <a:pt x="0" y="1838960"/>
                  </a:lnTo>
                  <a:lnTo>
                    <a:pt x="0" y="1913890"/>
                  </a:lnTo>
                  <a:lnTo>
                    <a:pt x="0" y="6350000"/>
                  </a:lnTo>
                  <a:lnTo>
                    <a:pt x="2209800" y="6350000"/>
                  </a:lnTo>
                  <a:lnTo>
                    <a:pt x="3263900" y="5295900"/>
                  </a:lnTo>
                  <a:lnTo>
                    <a:pt x="3263900" y="5295900"/>
                  </a:lnTo>
                  <a:lnTo>
                    <a:pt x="4047490" y="4511040"/>
                  </a:lnTo>
                  <a:lnTo>
                    <a:pt x="4047490" y="4511040"/>
                  </a:lnTo>
                  <a:lnTo>
                    <a:pt x="5101590" y="3456940"/>
                  </a:lnTo>
                  <a:lnTo>
                    <a:pt x="5101590" y="2217420"/>
                  </a:lnTo>
                  <a:lnTo>
                    <a:pt x="5101590" y="1348740"/>
                  </a:lnTo>
                  <a:close/>
                </a:path>
              </a:pathLst>
            </a:custGeom>
            <a:blipFill>
              <a:blip r:embed="rId4"/>
              <a:stretch>
                <a:fillRect b="-20472"/>
              </a:stretch>
            </a:blipFill>
          </p:spPr>
          <p:txBody>
            <a:bodyPr/>
            <a:lstStyle/>
            <a:p>
              <a:endParaRPr lang="fr-CA"/>
            </a:p>
          </p:txBody>
        </p:sp>
      </p:grpSp>
      <p:sp>
        <p:nvSpPr>
          <p:cNvPr id="6" name="TextBox 6"/>
          <p:cNvSpPr txBox="1"/>
          <p:nvPr/>
        </p:nvSpPr>
        <p:spPr>
          <a:xfrm>
            <a:off x="1612466" y="1745708"/>
            <a:ext cx="5932656" cy="1120775"/>
          </a:xfrm>
          <a:prstGeom prst="rect">
            <a:avLst/>
          </a:prstGeom>
        </p:spPr>
        <p:txBody>
          <a:bodyPr lIns="0" tIns="0" rIns="0" bIns="0" rtlCol="0" anchor="t">
            <a:spAutoFit/>
          </a:bodyPr>
          <a:lstStyle/>
          <a:p>
            <a:pPr algn="l">
              <a:lnSpc>
                <a:spcPts val="9100"/>
              </a:lnSpc>
              <a:spcBef>
                <a:spcPct val="0"/>
              </a:spcBef>
            </a:pPr>
            <a:r>
              <a:rPr lang="en-US" sz="6500">
                <a:solidFill>
                  <a:srgbClr val="FFDE59"/>
                </a:solidFill>
                <a:latin typeface="Anton"/>
              </a:rPr>
              <a:t>TECHNOLOGIES</a:t>
            </a:r>
            <a:endParaRPr lang="fr-FR"/>
          </a:p>
        </p:txBody>
      </p:sp>
      <p:sp>
        <p:nvSpPr>
          <p:cNvPr id="7" name="TextBox 7"/>
          <p:cNvSpPr txBox="1"/>
          <p:nvPr/>
        </p:nvSpPr>
        <p:spPr>
          <a:xfrm>
            <a:off x="1999069" y="4197699"/>
            <a:ext cx="6183024" cy="12033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Nous sommes une équipe dynamique de quatre étudiants passionnés par le fitness et la technologie, unis par un projet ambitieux : créer un site innovant de générateur de plans de workout pour la musculation. Hamza Oumeziane</a:t>
            </a:r>
          </a:p>
        </p:txBody>
      </p:sp>
      <p:grpSp>
        <p:nvGrpSpPr>
          <p:cNvPr id="8" name="Group 8"/>
          <p:cNvGrpSpPr/>
          <p:nvPr/>
        </p:nvGrpSpPr>
        <p:grpSpPr>
          <a:xfrm>
            <a:off x="1999069" y="6134468"/>
            <a:ext cx="403562" cy="403562"/>
            <a:chOff x="0" y="0"/>
            <a:chExt cx="406400" cy="406400"/>
          </a:xfrm>
        </p:grpSpPr>
        <p:sp>
          <p:nvSpPr>
            <p:cNvPr id="9" name="Freeform 9"/>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10" name="TextBox 10"/>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2545761" y="6177490"/>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Hamza Oumeziane</a:t>
            </a:r>
          </a:p>
        </p:txBody>
      </p:sp>
      <p:grpSp>
        <p:nvGrpSpPr>
          <p:cNvPr id="12" name="Group 12"/>
          <p:cNvGrpSpPr/>
          <p:nvPr/>
        </p:nvGrpSpPr>
        <p:grpSpPr>
          <a:xfrm>
            <a:off x="1999069" y="6861880"/>
            <a:ext cx="403562" cy="403562"/>
            <a:chOff x="0" y="0"/>
            <a:chExt cx="406400" cy="406400"/>
          </a:xfrm>
        </p:grpSpPr>
        <p:sp>
          <p:nvSpPr>
            <p:cNvPr id="13" name="Freeform 13"/>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14" name="TextBox 14"/>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2545761" y="6904902"/>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Mohamed Houssem Hamzaoui</a:t>
            </a:r>
          </a:p>
        </p:txBody>
      </p:sp>
      <p:grpSp>
        <p:nvGrpSpPr>
          <p:cNvPr id="16" name="Group 16"/>
          <p:cNvGrpSpPr/>
          <p:nvPr/>
        </p:nvGrpSpPr>
        <p:grpSpPr>
          <a:xfrm>
            <a:off x="1999069" y="7665493"/>
            <a:ext cx="403562" cy="403562"/>
            <a:chOff x="0" y="0"/>
            <a:chExt cx="406400" cy="406400"/>
          </a:xfrm>
        </p:grpSpPr>
        <p:sp>
          <p:nvSpPr>
            <p:cNvPr id="17" name="Freeform 17"/>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18" name="TextBox 18"/>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2545761" y="7708514"/>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Mohamad Atrash​</a:t>
            </a:r>
          </a:p>
        </p:txBody>
      </p:sp>
      <p:grpSp>
        <p:nvGrpSpPr>
          <p:cNvPr id="20" name="Group 20"/>
          <p:cNvGrpSpPr/>
          <p:nvPr/>
        </p:nvGrpSpPr>
        <p:grpSpPr>
          <a:xfrm>
            <a:off x="1999069" y="8469105"/>
            <a:ext cx="403562" cy="403562"/>
            <a:chOff x="0" y="0"/>
            <a:chExt cx="406400" cy="406400"/>
          </a:xfrm>
        </p:grpSpPr>
        <p:sp>
          <p:nvSpPr>
            <p:cNvPr id="21" name="Freeform 21"/>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22" name="TextBox 22"/>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2545761" y="8512126"/>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Talal Jamal Din ​</a:t>
            </a:r>
          </a:p>
        </p:txBody>
      </p:sp>
    </p:spTree>
    <p:extLst>
      <p:ext uri="{BB962C8B-B14F-4D97-AF65-F5344CB8AC3E}">
        <p14:creationId xmlns:p14="http://schemas.microsoft.com/office/powerpoint/2010/main" val="1403330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2" name="Freeform 2"/>
          <p:cNvSpPr/>
          <p:nvPr/>
        </p:nvSpPr>
        <p:spPr>
          <a:xfrm rot="-10800000">
            <a:off x="-7591" y="-146493"/>
            <a:ext cx="1036291" cy="1023102"/>
          </a:xfrm>
          <a:custGeom>
            <a:avLst/>
            <a:gdLst/>
            <a:ahLst/>
            <a:cxnLst/>
            <a:rect l="l" t="t" r="r" b="b"/>
            <a:pathLst>
              <a:path w="1036291" h="1023102">
                <a:moveTo>
                  <a:pt x="0" y="0"/>
                </a:moveTo>
                <a:lnTo>
                  <a:pt x="1036291" y="0"/>
                </a:lnTo>
                <a:lnTo>
                  <a:pt x="1036291" y="1023102"/>
                </a:lnTo>
                <a:lnTo>
                  <a:pt x="0" y="10231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3" name="Freeform 3"/>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grpSp>
        <p:nvGrpSpPr>
          <p:cNvPr id="4" name="Group 4"/>
          <p:cNvGrpSpPr>
            <a:grpSpLocks noChangeAspect="1"/>
          </p:cNvGrpSpPr>
          <p:nvPr/>
        </p:nvGrpSpPr>
        <p:grpSpPr>
          <a:xfrm>
            <a:off x="0" y="1023102"/>
            <a:ext cx="7442616" cy="9263898"/>
            <a:chOff x="0" y="0"/>
            <a:chExt cx="5101590" cy="6350000"/>
          </a:xfrm>
        </p:grpSpPr>
        <p:sp>
          <p:nvSpPr>
            <p:cNvPr id="5" name="Freeform 5"/>
            <p:cNvSpPr/>
            <p:nvPr/>
          </p:nvSpPr>
          <p:spPr>
            <a:xfrm>
              <a:off x="0" y="0"/>
              <a:ext cx="5101590" cy="6350000"/>
            </a:xfrm>
            <a:custGeom>
              <a:avLst/>
              <a:gdLst/>
              <a:ahLst/>
              <a:cxnLst/>
              <a:rect l="l" t="t" r="r" b="b"/>
              <a:pathLst>
                <a:path w="5101590" h="6350000">
                  <a:moveTo>
                    <a:pt x="4216400" y="0"/>
                  </a:moveTo>
                  <a:lnTo>
                    <a:pt x="1838960" y="0"/>
                  </a:lnTo>
                  <a:lnTo>
                    <a:pt x="0" y="1838960"/>
                  </a:lnTo>
                  <a:lnTo>
                    <a:pt x="0" y="1913890"/>
                  </a:lnTo>
                  <a:lnTo>
                    <a:pt x="0" y="6350000"/>
                  </a:lnTo>
                  <a:lnTo>
                    <a:pt x="2209800" y="6350000"/>
                  </a:lnTo>
                  <a:lnTo>
                    <a:pt x="3263900" y="5295900"/>
                  </a:lnTo>
                  <a:lnTo>
                    <a:pt x="3263900" y="5295900"/>
                  </a:lnTo>
                  <a:lnTo>
                    <a:pt x="4047490" y="4511040"/>
                  </a:lnTo>
                  <a:lnTo>
                    <a:pt x="4047490" y="4511040"/>
                  </a:lnTo>
                  <a:lnTo>
                    <a:pt x="5101590" y="3456940"/>
                  </a:lnTo>
                  <a:lnTo>
                    <a:pt x="5101590" y="2217420"/>
                  </a:lnTo>
                  <a:lnTo>
                    <a:pt x="5101590" y="1348740"/>
                  </a:lnTo>
                  <a:close/>
                </a:path>
              </a:pathLst>
            </a:custGeom>
            <a:blipFill>
              <a:blip r:embed="rId4"/>
              <a:stretch>
                <a:fillRect b="-20472"/>
              </a:stretch>
            </a:blipFill>
          </p:spPr>
          <p:txBody>
            <a:bodyPr/>
            <a:lstStyle/>
            <a:p>
              <a:endParaRPr lang="fr-CA"/>
            </a:p>
          </p:txBody>
        </p:sp>
      </p:grpSp>
      <p:sp>
        <p:nvSpPr>
          <p:cNvPr id="6" name="TextBox 6"/>
          <p:cNvSpPr txBox="1"/>
          <p:nvPr/>
        </p:nvSpPr>
        <p:spPr>
          <a:xfrm>
            <a:off x="9647084" y="2098693"/>
            <a:ext cx="5932656" cy="1120775"/>
          </a:xfrm>
          <a:prstGeom prst="rect">
            <a:avLst/>
          </a:prstGeom>
        </p:spPr>
        <p:txBody>
          <a:bodyPr lIns="0" tIns="0" rIns="0" bIns="0" rtlCol="0" anchor="t">
            <a:spAutoFit/>
          </a:bodyPr>
          <a:lstStyle/>
          <a:p>
            <a:pPr algn="l">
              <a:lnSpc>
                <a:spcPts val="9100"/>
              </a:lnSpc>
              <a:spcBef>
                <a:spcPct val="0"/>
              </a:spcBef>
            </a:pPr>
            <a:r>
              <a:rPr lang="en-US" sz="6500">
                <a:solidFill>
                  <a:srgbClr val="FFDE59"/>
                </a:solidFill>
                <a:latin typeface="Anton"/>
              </a:rPr>
              <a:t>À PROPOS DE NOUS</a:t>
            </a:r>
          </a:p>
        </p:txBody>
      </p:sp>
      <p:sp>
        <p:nvSpPr>
          <p:cNvPr id="7" name="TextBox 7"/>
          <p:cNvSpPr txBox="1"/>
          <p:nvPr/>
        </p:nvSpPr>
        <p:spPr>
          <a:xfrm>
            <a:off x="9647084" y="3928758"/>
            <a:ext cx="6183024" cy="12033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Nous sommes une équipe dynamique de quatre étudiants passionnés par le fitness et la technologie, unis par un projet ambitieux : créer un site innovant de générateur de plans de workout pour la musculation. Hamza Oumeziane</a:t>
            </a:r>
          </a:p>
        </p:txBody>
      </p:sp>
      <p:grpSp>
        <p:nvGrpSpPr>
          <p:cNvPr id="8" name="Group 8"/>
          <p:cNvGrpSpPr/>
          <p:nvPr/>
        </p:nvGrpSpPr>
        <p:grpSpPr>
          <a:xfrm>
            <a:off x="9647084" y="5865527"/>
            <a:ext cx="403562" cy="403562"/>
            <a:chOff x="0" y="0"/>
            <a:chExt cx="406400" cy="406400"/>
          </a:xfrm>
        </p:grpSpPr>
        <p:sp>
          <p:nvSpPr>
            <p:cNvPr id="9" name="Freeform 9"/>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10" name="TextBox 10"/>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0193776" y="5908549"/>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Hamza Oumeziane</a:t>
            </a:r>
          </a:p>
        </p:txBody>
      </p:sp>
      <p:grpSp>
        <p:nvGrpSpPr>
          <p:cNvPr id="12" name="Group 12"/>
          <p:cNvGrpSpPr/>
          <p:nvPr/>
        </p:nvGrpSpPr>
        <p:grpSpPr>
          <a:xfrm>
            <a:off x="9647084" y="6592939"/>
            <a:ext cx="403562" cy="403562"/>
            <a:chOff x="0" y="0"/>
            <a:chExt cx="406400" cy="406400"/>
          </a:xfrm>
        </p:grpSpPr>
        <p:sp>
          <p:nvSpPr>
            <p:cNvPr id="13" name="Freeform 13"/>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14" name="TextBox 14"/>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10193776" y="6635961"/>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Mohamed Houssem Hamzaoui</a:t>
            </a:r>
          </a:p>
        </p:txBody>
      </p:sp>
      <p:grpSp>
        <p:nvGrpSpPr>
          <p:cNvPr id="16" name="Group 16"/>
          <p:cNvGrpSpPr/>
          <p:nvPr/>
        </p:nvGrpSpPr>
        <p:grpSpPr>
          <a:xfrm>
            <a:off x="9647084" y="7396552"/>
            <a:ext cx="403562" cy="403562"/>
            <a:chOff x="0" y="0"/>
            <a:chExt cx="406400" cy="406400"/>
          </a:xfrm>
        </p:grpSpPr>
        <p:sp>
          <p:nvSpPr>
            <p:cNvPr id="17" name="Freeform 17"/>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18" name="TextBox 18"/>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10193776" y="7439573"/>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Mohamad Atrash​</a:t>
            </a:r>
          </a:p>
        </p:txBody>
      </p:sp>
      <p:grpSp>
        <p:nvGrpSpPr>
          <p:cNvPr id="20" name="Group 20"/>
          <p:cNvGrpSpPr/>
          <p:nvPr/>
        </p:nvGrpSpPr>
        <p:grpSpPr>
          <a:xfrm>
            <a:off x="9647084" y="8200164"/>
            <a:ext cx="403562" cy="403562"/>
            <a:chOff x="0" y="0"/>
            <a:chExt cx="406400" cy="406400"/>
          </a:xfrm>
        </p:grpSpPr>
        <p:sp>
          <p:nvSpPr>
            <p:cNvPr id="21" name="Freeform 21"/>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22" name="TextBox 22"/>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10193776" y="8243185"/>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Talal Jamal Din ​</a:t>
            </a:r>
          </a:p>
        </p:txBody>
      </p:sp>
    </p:spTree>
    <p:extLst>
      <p:ext uri="{BB962C8B-B14F-4D97-AF65-F5344CB8AC3E}">
        <p14:creationId xmlns:p14="http://schemas.microsoft.com/office/powerpoint/2010/main" val="273308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2" name="Freeform 2"/>
          <p:cNvSpPr/>
          <p:nvPr/>
        </p:nvSpPr>
        <p:spPr>
          <a:xfrm rot="-10800000">
            <a:off x="-7591" y="0"/>
            <a:ext cx="1036291" cy="1023102"/>
          </a:xfrm>
          <a:custGeom>
            <a:avLst/>
            <a:gdLst/>
            <a:ahLst/>
            <a:cxnLst/>
            <a:rect l="l" t="t" r="r" b="b"/>
            <a:pathLst>
              <a:path w="1036291" h="1023102">
                <a:moveTo>
                  <a:pt x="0" y="0"/>
                </a:moveTo>
                <a:lnTo>
                  <a:pt x="1036291" y="0"/>
                </a:lnTo>
                <a:lnTo>
                  <a:pt x="1036291" y="1023102"/>
                </a:lnTo>
                <a:lnTo>
                  <a:pt x="0" y="10231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3" name="Freeform 3"/>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grpSp>
        <p:nvGrpSpPr>
          <p:cNvPr id="4" name="Group 4"/>
          <p:cNvGrpSpPr>
            <a:grpSpLocks noChangeAspect="1"/>
          </p:cNvGrpSpPr>
          <p:nvPr/>
        </p:nvGrpSpPr>
        <p:grpSpPr>
          <a:xfrm>
            <a:off x="8946519" y="1572307"/>
            <a:ext cx="8788668" cy="8714693"/>
            <a:chOff x="0" y="0"/>
            <a:chExt cx="6186170" cy="6134100"/>
          </a:xfrm>
        </p:grpSpPr>
        <p:sp>
          <p:nvSpPr>
            <p:cNvPr id="5" name="Freeform 5"/>
            <p:cNvSpPr/>
            <p:nvPr/>
          </p:nvSpPr>
          <p:spPr>
            <a:xfrm>
              <a:off x="0" y="0"/>
              <a:ext cx="6186170" cy="6134100"/>
            </a:xfrm>
            <a:custGeom>
              <a:avLst/>
              <a:gdLst/>
              <a:ahLst/>
              <a:cxnLst/>
              <a:rect l="l" t="t" r="r" b="b"/>
              <a:pathLst>
                <a:path w="6186170" h="6134100">
                  <a:moveTo>
                    <a:pt x="0" y="1129030"/>
                  </a:moveTo>
                  <a:lnTo>
                    <a:pt x="6078220" y="0"/>
                  </a:lnTo>
                  <a:lnTo>
                    <a:pt x="6186170" y="3980180"/>
                  </a:lnTo>
                  <a:lnTo>
                    <a:pt x="5204460" y="4853940"/>
                  </a:lnTo>
                  <a:lnTo>
                    <a:pt x="5472430" y="6134100"/>
                  </a:lnTo>
                  <a:lnTo>
                    <a:pt x="67310" y="6134100"/>
                  </a:lnTo>
                  <a:lnTo>
                    <a:pt x="671830" y="2138680"/>
                  </a:lnTo>
                  <a:lnTo>
                    <a:pt x="175260" y="2178050"/>
                  </a:lnTo>
                  <a:close/>
                </a:path>
              </a:pathLst>
            </a:custGeom>
            <a:blipFill>
              <a:blip r:embed="rId4"/>
              <a:stretch>
                <a:fillRect l="-24415" r="-24415"/>
              </a:stretch>
            </a:blipFill>
          </p:spPr>
          <p:txBody>
            <a:bodyPr/>
            <a:lstStyle/>
            <a:p>
              <a:endParaRPr lang="fr-CA"/>
            </a:p>
          </p:txBody>
        </p:sp>
      </p:grpSp>
      <p:sp>
        <p:nvSpPr>
          <p:cNvPr id="6" name="TextBox 6"/>
          <p:cNvSpPr txBox="1"/>
          <p:nvPr/>
        </p:nvSpPr>
        <p:spPr>
          <a:xfrm>
            <a:off x="838200" y="4729837"/>
            <a:ext cx="8305800" cy="1199816"/>
          </a:xfrm>
          <a:prstGeom prst="rect">
            <a:avLst/>
          </a:prstGeom>
        </p:spPr>
        <p:txBody>
          <a:bodyPr wrap="square" lIns="0" tIns="0" rIns="0" bIns="0" rtlCol="0" anchor="t">
            <a:spAutoFit/>
          </a:bodyPr>
          <a:lstStyle/>
          <a:p>
            <a:pPr>
              <a:lnSpc>
                <a:spcPts val="9100"/>
              </a:lnSpc>
              <a:spcBef>
                <a:spcPct val="0"/>
              </a:spcBef>
            </a:pPr>
            <a:r>
              <a:rPr lang="en-US" sz="9600" dirty="0">
                <a:solidFill>
                  <a:srgbClr val="FFDE59"/>
                </a:solidFill>
                <a:latin typeface="Anton"/>
              </a:rPr>
              <a:t>MERCI BEAUCOUP</a:t>
            </a:r>
            <a:endParaRPr lang="fr-F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2" name="Freeform 2"/>
          <p:cNvSpPr/>
          <p:nvPr/>
        </p:nvSpPr>
        <p:spPr>
          <a:xfrm rot="-10800000">
            <a:off x="-7591" y="-146493"/>
            <a:ext cx="1036291" cy="1023102"/>
          </a:xfrm>
          <a:custGeom>
            <a:avLst/>
            <a:gdLst/>
            <a:ahLst/>
            <a:cxnLst/>
            <a:rect l="l" t="t" r="r" b="b"/>
            <a:pathLst>
              <a:path w="1036291" h="1023102">
                <a:moveTo>
                  <a:pt x="0" y="0"/>
                </a:moveTo>
                <a:lnTo>
                  <a:pt x="1036291" y="0"/>
                </a:lnTo>
                <a:lnTo>
                  <a:pt x="1036291" y="1023102"/>
                </a:lnTo>
                <a:lnTo>
                  <a:pt x="0" y="10231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3" name="Freeform 3"/>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grpSp>
        <p:nvGrpSpPr>
          <p:cNvPr id="4" name="Group 4"/>
          <p:cNvGrpSpPr>
            <a:grpSpLocks noChangeAspect="1"/>
          </p:cNvGrpSpPr>
          <p:nvPr/>
        </p:nvGrpSpPr>
        <p:grpSpPr>
          <a:xfrm>
            <a:off x="0" y="1023102"/>
            <a:ext cx="7442616" cy="9263898"/>
            <a:chOff x="0" y="0"/>
            <a:chExt cx="5101590" cy="6350000"/>
          </a:xfrm>
        </p:grpSpPr>
        <p:sp>
          <p:nvSpPr>
            <p:cNvPr id="5" name="Freeform 5"/>
            <p:cNvSpPr/>
            <p:nvPr/>
          </p:nvSpPr>
          <p:spPr>
            <a:xfrm>
              <a:off x="0" y="0"/>
              <a:ext cx="5101590" cy="6350000"/>
            </a:xfrm>
            <a:custGeom>
              <a:avLst/>
              <a:gdLst/>
              <a:ahLst/>
              <a:cxnLst/>
              <a:rect l="l" t="t" r="r" b="b"/>
              <a:pathLst>
                <a:path w="5101590" h="6350000">
                  <a:moveTo>
                    <a:pt x="4216400" y="0"/>
                  </a:moveTo>
                  <a:lnTo>
                    <a:pt x="1838960" y="0"/>
                  </a:lnTo>
                  <a:lnTo>
                    <a:pt x="0" y="1838960"/>
                  </a:lnTo>
                  <a:lnTo>
                    <a:pt x="0" y="1913890"/>
                  </a:lnTo>
                  <a:lnTo>
                    <a:pt x="0" y="6350000"/>
                  </a:lnTo>
                  <a:lnTo>
                    <a:pt x="2209800" y="6350000"/>
                  </a:lnTo>
                  <a:lnTo>
                    <a:pt x="3263900" y="5295900"/>
                  </a:lnTo>
                  <a:lnTo>
                    <a:pt x="3263900" y="5295900"/>
                  </a:lnTo>
                  <a:lnTo>
                    <a:pt x="4047490" y="4511040"/>
                  </a:lnTo>
                  <a:lnTo>
                    <a:pt x="4047490" y="4511040"/>
                  </a:lnTo>
                  <a:lnTo>
                    <a:pt x="5101590" y="3456940"/>
                  </a:lnTo>
                  <a:lnTo>
                    <a:pt x="5101590" y="2217420"/>
                  </a:lnTo>
                  <a:lnTo>
                    <a:pt x="5101590" y="1348740"/>
                  </a:lnTo>
                  <a:close/>
                </a:path>
              </a:pathLst>
            </a:custGeom>
            <a:blipFill>
              <a:blip r:embed="rId4"/>
              <a:stretch>
                <a:fillRect b="-20472"/>
              </a:stretch>
            </a:blipFill>
          </p:spPr>
          <p:txBody>
            <a:bodyPr/>
            <a:lstStyle/>
            <a:p>
              <a:endParaRPr lang="fr-CA"/>
            </a:p>
          </p:txBody>
        </p:sp>
      </p:grpSp>
      <p:sp>
        <p:nvSpPr>
          <p:cNvPr id="6" name="TextBox 6"/>
          <p:cNvSpPr txBox="1"/>
          <p:nvPr/>
        </p:nvSpPr>
        <p:spPr>
          <a:xfrm>
            <a:off x="9647084" y="2098693"/>
            <a:ext cx="5932656" cy="1120775"/>
          </a:xfrm>
          <a:prstGeom prst="rect">
            <a:avLst/>
          </a:prstGeom>
        </p:spPr>
        <p:txBody>
          <a:bodyPr lIns="0" tIns="0" rIns="0" bIns="0" rtlCol="0" anchor="t">
            <a:spAutoFit/>
          </a:bodyPr>
          <a:lstStyle/>
          <a:p>
            <a:pPr algn="l">
              <a:lnSpc>
                <a:spcPts val="9100"/>
              </a:lnSpc>
              <a:spcBef>
                <a:spcPct val="0"/>
              </a:spcBef>
            </a:pPr>
            <a:r>
              <a:rPr lang="en-US" sz="6500">
                <a:solidFill>
                  <a:srgbClr val="FFDE59"/>
                </a:solidFill>
                <a:latin typeface="Anton"/>
              </a:rPr>
              <a:t>À PROPOS DE NOUS</a:t>
            </a:r>
          </a:p>
        </p:txBody>
      </p:sp>
      <p:sp>
        <p:nvSpPr>
          <p:cNvPr id="7" name="TextBox 7"/>
          <p:cNvSpPr txBox="1"/>
          <p:nvPr/>
        </p:nvSpPr>
        <p:spPr>
          <a:xfrm>
            <a:off x="9647084" y="3928758"/>
            <a:ext cx="6183024" cy="12033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Nous sommes une équipe dynamique de quatre étudiants passionnés par le fitness et la technologie, unis par un projet ambitieux : créer un site innovant de générateur de plans de workout pour la musculation. Hamza Oumeziane</a:t>
            </a:r>
          </a:p>
        </p:txBody>
      </p:sp>
      <p:grpSp>
        <p:nvGrpSpPr>
          <p:cNvPr id="8" name="Group 8"/>
          <p:cNvGrpSpPr/>
          <p:nvPr/>
        </p:nvGrpSpPr>
        <p:grpSpPr>
          <a:xfrm>
            <a:off x="9647084" y="5865527"/>
            <a:ext cx="403562" cy="403562"/>
            <a:chOff x="0" y="0"/>
            <a:chExt cx="406400" cy="406400"/>
          </a:xfrm>
        </p:grpSpPr>
        <p:sp>
          <p:nvSpPr>
            <p:cNvPr id="9" name="Freeform 9"/>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10" name="TextBox 10"/>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0193776" y="5908549"/>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Hamza Oumeziane</a:t>
            </a:r>
          </a:p>
        </p:txBody>
      </p:sp>
      <p:grpSp>
        <p:nvGrpSpPr>
          <p:cNvPr id="12" name="Group 12"/>
          <p:cNvGrpSpPr/>
          <p:nvPr/>
        </p:nvGrpSpPr>
        <p:grpSpPr>
          <a:xfrm>
            <a:off x="9647084" y="6592939"/>
            <a:ext cx="403562" cy="403562"/>
            <a:chOff x="0" y="0"/>
            <a:chExt cx="406400" cy="406400"/>
          </a:xfrm>
        </p:grpSpPr>
        <p:sp>
          <p:nvSpPr>
            <p:cNvPr id="13" name="Freeform 13"/>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14" name="TextBox 14"/>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10193776" y="6635961"/>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Mohamed Houssem Hamzaoui</a:t>
            </a:r>
          </a:p>
        </p:txBody>
      </p:sp>
      <p:grpSp>
        <p:nvGrpSpPr>
          <p:cNvPr id="16" name="Group 16"/>
          <p:cNvGrpSpPr/>
          <p:nvPr/>
        </p:nvGrpSpPr>
        <p:grpSpPr>
          <a:xfrm>
            <a:off x="9647084" y="7396552"/>
            <a:ext cx="403562" cy="403562"/>
            <a:chOff x="0" y="0"/>
            <a:chExt cx="406400" cy="406400"/>
          </a:xfrm>
        </p:grpSpPr>
        <p:sp>
          <p:nvSpPr>
            <p:cNvPr id="17" name="Freeform 17"/>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18" name="TextBox 18"/>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10193776" y="7439573"/>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Mohamad Atrash​</a:t>
            </a:r>
          </a:p>
        </p:txBody>
      </p:sp>
      <p:grpSp>
        <p:nvGrpSpPr>
          <p:cNvPr id="20" name="Group 20"/>
          <p:cNvGrpSpPr/>
          <p:nvPr/>
        </p:nvGrpSpPr>
        <p:grpSpPr>
          <a:xfrm>
            <a:off x="9647084" y="8200164"/>
            <a:ext cx="403562" cy="403562"/>
            <a:chOff x="0" y="0"/>
            <a:chExt cx="406400" cy="406400"/>
          </a:xfrm>
        </p:grpSpPr>
        <p:sp>
          <p:nvSpPr>
            <p:cNvPr id="21" name="Freeform 21"/>
            <p:cNvSpPr/>
            <p:nvPr/>
          </p:nvSpPr>
          <p:spPr>
            <a:xfrm>
              <a:off x="0" y="0"/>
              <a:ext cx="406400" cy="406400"/>
            </a:xfrm>
            <a:custGeom>
              <a:avLst/>
              <a:gdLst/>
              <a:ahLst/>
              <a:cxnLst/>
              <a:rect l="l" t="t" r="r" b="b"/>
              <a:pathLst>
                <a:path w="406400" h="406400">
                  <a:moveTo>
                    <a:pt x="0" y="0"/>
                  </a:moveTo>
                  <a:lnTo>
                    <a:pt x="406400" y="0"/>
                  </a:lnTo>
                  <a:lnTo>
                    <a:pt x="406400" y="406400"/>
                  </a:lnTo>
                  <a:lnTo>
                    <a:pt x="0" y="406400"/>
                  </a:lnTo>
                  <a:close/>
                </a:path>
              </a:pathLst>
            </a:custGeom>
            <a:solidFill>
              <a:srgbClr val="FFDE59"/>
            </a:solidFill>
          </p:spPr>
          <p:txBody>
            <a:bodyPr/>
            <a:lstStyle/>
            <a:p>
              <a:endParaRPr lang="fr-CA"/>
            </a:p>
          </p:txBody>
        </p:sp>
        <p:sp>
          <p:nvSpPr>
            <p:cNvPr id="22" name="TextBox 22"/>
            <p:cNvSpPr txBox="1"/>
            <p:nvPr/>
          </p:nvSpPr>
          <p:spPr>
            <a:xfrm>
              <a:off x="0" y="-38100"/>
              <a:ext cx="406400" cy="444500"/>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10193776" y="8243185"/>
            <a:ext cx="6183024" cy="288945"/>
          </a:xfrm>
          <a:prstGeom prst="rect">
            <a:avLst/>
          </a:prstGeom>
        </p:spPr>
        <p:txBody>
          <a:bodyPr lIns="0" tIns="0" rIns="0" bIns="0" rtlCol="0" anchor="t">
            <a:spAutoFit/>
          </a:bodyPr>
          <a:lstStyle/>
          <a:p>
            <a:pPr algn="l">
              <a:lnSpc>
                <a:spcPts val="2448"/>
              </a:lnSpc>
              <a:spcBef>
                <a:spcPct val="0"/>
              </a:spcBef>
            </a:pPr>
            <a:r>
              <a:rPr lang="en-US" sz="1749">
                <a:solidFill>
                  <a:srgbClr val="FFFFFF"/>
                </a:solidFill>
                <a:latin typeface="Open Sans"/>
              </a:rPr>
              <a:t>Talal Jamal Din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2" name="Freeform 2"/>
          <p:cNvSpPr/>
          <p:nvPr/>
        </p:nvSpPr>
        <p:spPr>
          <a:xfrm rot="-10800000">
            <a:off x="0" y="-113939"/>
            <a:ext cx="1036291" cy="1023102"/>
          </a:xfrm>
          <a:custGeom>
            <a:avLst/>
            <a:gdLst/>
            <a:ahLst/>
            <a:cxnLst/>
            <a:rect l="l" t="t" r="r" b="b"/>
            <a:pathLst>
              <a:path w="1036291" h="1023102">
                <a:moveTo>
                  <a:pt x="0" y="0"/>
                </a:moveTo>
                <a:lnTo>
                  <a:pt x="1036291" y="0"/>
                </a:lnTo>
                <a:lnTo>
                  <a:pt x="1036291" y="1023102"/>
                </a:lnTo>
                <a:lnTo>
                  <a:pt x="0" y="10231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grpSp>
        <p:nvGrpSpPr>
          <p:cNvPr id="3" name="Group 3"/>
          <p:cNvGrpSpPr>
            <a:grpSpLocks noChangeAspect="1"/>
          </p:cNvGrpSpPr>
          <p:nvPr/>
        </p:nvGrpSpPr>
        <p:grpSpPr>
          <a:xfrm>
            <a:off x="12203539" y="1028700"/>
            <a:ext cx="6233058" cy="9258300"/>
            <a:chOff x="0" y="0"/>
            <a:chExt cx="4275074" cy="6350000"/>
          </a:xfrm>
        </p:grpSpPr>
        <p:sp>
          <p:nvSpPr>
            <p:cNvPr id="4" name="Freeform 4"/>
            <p:cNvSpPr/>
            <p:nvPr/>
          </p:nvSpPr>
          <p:spPr>
            <a:xfrm>
              <a:off x="0" y="0"/>
              <a:ext cx="4275074" cy="6350000"/>
            </a:xfrm>
            <a:custGeom>
              <a:avLst/>
              <a:gdLst/>
              <a:ahLst/>
              <a:cxnLst/>
              <a:rect l="l" t="t" r="r" b="b"/>
              <a:pathLst>
                <a:path w="4275074" h="6350000">
                  <a:moveTo>
                    <a:pt x="4275074" y="0"/>
                  </a:moveTo>
                  <a:lnTo>
                    <a:pt x="2736723" y="6350000"/>
                  </a:lnTo>
                  <a:lnTo>
                    <a:pt x="0" y="6350000"/>
                  </a:lnTo>
                  <a:lnTo>
                    <a:pt x="1520444" y="0"/>
                  </a:lnTo>
                  <a:lnTo>
                    <a:pt x="4275074" y="0"/>
                  </a:lnTo>
                  <a:close/>
                </a:path>
              </a:pathLst>
            </a:custGeom>
            <a:blipFill>
              <a:blip r:embed="rId4"/>
              <a:stretch>
                <a:fillRect l="-61471" r="-61471"/>
              </a:stretch>
            </a:blipFill>
          </p:spPr>
          <p:txBody>
            <a:bodyPr/>
            <a:lstStyle/>
            <a:p>
              <a:endParaRPr lang="fr-CA"/>
            </a:p>
          </p:txBody>
        </p:sp>
      </p:grpSp>
      <p:grpSp>
        <p:nvGrpSpPr>
          <p:cNvPr id="5" name="Group 5"/>
          <p:cNvGrpSpPr>
            <a:grpSpLocks noChangeAspect="1"/>
          </p:cNvGrpSpPr>
          <p:nvPr/>
        </p:nvGrpSpPr>
        <p:grpSpPr>
          <a:xfrm>
            <a:off x="8020910" y="1028700"/>
            <a:ext cx="6233058" cy="9258300"/>
            <a:chOff x="0" y="0"/>
            <a:chExt cx="4275074" cy="6350000"/>
          </a:xfrm>
        </p:grpSpPr>
        <p:sp>
          <p:nvSpPr>
            <p:cNvPr id="6" name="Freeform 6"/>
            <p:cNvSpPr/>
            <p:nvPr/>
          </p:nvSpPr>
          <p:spPr>
            <a:xfrm>
              <a:off x="0" y="0"/>
              <a:ext cx="4275074" cy="6350000"/>
            </a:xfrm>
            <a:custGeom>
              <a:avLst/>
              <a:gdLst/>
              <a:ahLst/>
              <a:cxnLst/>
              <a:rect l="l" t="t" r="r" b="b"/>
              <a:pathLst>
                <a:path w="4275074" h="6350000">
                  <a:moveTo>
                    <a:pt x="4275074" y="0"/>
                  </a:moveTo>
                  <a:lnTo>
                    <a:pt x="2736723" y="6350000"/>
                  </a:lnTo>
                  <a:lnTo>
                    <a:pt x="0" y="6350000"/>
                  </a:lnTo>
                  <a:lnTo>
                    <a:pt x="1520444" y="0"/>
                  </a:lnTo>
                  <a:lnTo>
                    <a:pt x="4275074" y="0"/>
                  </a:lnTo>
                  <a:close/>
                </a:path>
              </a:pathLst>
            </a:custGeom>
            <a:blipFill>
              <a:blip r:embed="rId5"/>
              <a:stretch>
                <a:fillRect t="-524" b="-524"/>
              </a:stretch>
            </a:blipFill>
          </p:spPr>
          <p:txBody>
            <a:bodyPr/>
            <a:lstStyle/>
            <a:p>
              <a:endParaRPr lang="fr-CA"/>
            </a:p>
          </p:txBody>
        </p:sp>
      </p:grpSp>
      <p:sp>
        <p:nvSpPr>
          <p:cNvPr id="7" name="Freeform 7"/>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8" name="TextBox 8"/>
          <p:cNvSpPr txBox="1"/>
          <p:nvPr/>
        </p:nvSpPr>
        <p:spPr>
          <a:xfrm>
            <a:off x="1973116" y="1754152"/>
            <a:ext cx="7620295" cy="1801494"/>
          </a:xfrm>
          <a:prstGeom prst="rect">
            <a:avLst/>
          </a:prstGeom>
        </p:spPr>
        <p:txBody>
          <a:bodyPr lIns="0" tIns="0" rIns="0" bIns="0" rtlCol="0" anchor="t">
            <a:spAutoFit/>
          </a:bodyPr>
          <a:lstStyle/>
          <a:p>
            <a:pPr algn="l">
              <a:lnSpc>
                <a:spcPts val="7280"/>
              </a:lnSpc>
              <a:spcBef>
                <a:spcPct val="0"/>
              </a:spcBef>
            </a:pPr>
            <a:r>
              <a:rPr lang="en-US" sz="5200" dirty="0">
                <a:solidFill>
                  <a:srgbClr val="FFDE59"/>
                </a:solidFill>
                <a:latin typeface="Anton"/>
              </a:rPr>
              <a:t>LES PRINCIPALES FONCTIONNALITES DU SITE</a:t>
            </a:r>
          </a:p>
        </p:txBody>
      </p:sp>
      <p:grpSp>
        <p:nvGrpSpPr>
          <p:cNvPr id="9" name="Group 9"/>
          <p:cNvGrpSpPr/>
          <p:nvPr/>
        </p:nvGrpSpPr>
        <p:grpSpPr>
          <a:xfrm>
            <a:off x="1973116" y="3937532"/>
            <a:ext cx="933318" cy="919608"/>
            <a:chOff x="0" y="0"/>
            <a:chExt cx="939881" cy="926074"/>
          </a:xfrm>
        </p:grpSpPr>
        <p:sp>
          <p:nvSpPr>
            <p:cNvPr id="10" name="Freeform 10"/>
            <p:cNvSpPr/>
            <p:nvPr/>
          </p:nvSpPr>
          <p:spPr>
            <a:xfrm>
              <a:off x="0" y="0"/>
              <a:ext cx="939881" cy="926074"/>
            </a:xfrm>
            <a:custGeom>
              <a:avLst/>
              <a:gdLst/>
              <a:ahLst/>
              <a:cxnLst/>
              <a:rect l="l" t="t" r="r" b="b"/>
              <a:pathLst>
                <a:path w="939881" h="926074">
                  <a:moveTo>
                    <a:pt x="0" y="0"/>
                  </a:moveTo>
                  <a:lnTo>
                    <a:pt x="939881" y="0"/>
                  </a:lnTo>
                  <a:lnTo>
                    <a:pt x="939881" y="926074"/>
                  </a:lnTo>
                  <a:lnTo>
                    <a:pt x="0" y="926074"/>
                  </a:lnTo>
                  <a:close/>
                </a:path>
              </a:pathLst>
            </a:custGeom>
            <a:solidFill>
              <a:srgbClr val="FFDE59"/>
            </a:solidFill>
          </p:spPr>
          <p:txBody>
            <a:bodyPr/>
            <a:lstStyle/>
            <a:p>
              <a:endParaRPr lang="fr-CA"/>
            </a:p>
          </p:txBody>
        </p:sp>
        <p:sp>
          <p:nvSpPr>
            <p:cNvPr id="11" name="TextBox 11"/>
            <p:cNvSpPr txBox="1"/>
            <p:nvPr/>
          </p:nvSpPr>
          <p:spPr>
            <a:xfrm>
              <a:off x="0" y="-38100"/>
              <a:ext cx="939881" cy="964174"/>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2163710" y="4175555"/>
            <a:ext cx="552131" cy="405460"/>
          </a:xfrm>
          <a:prstGeom prst="rect">
            <a:avLst/>
          </a:prstGeom>
        </p:spPr>
        <p:txBody>
          <a:bodyPr lIns="0" tIns="0" rIns="0" bIns="0" rtlCol="0" anchor="t">
            <a:spAutoFit/>
          </a:bodyPr>
          <a:lstStyle/>
          <a:p>
            <a:pPr algn="ctr">
              <a:lnSpc>
                <a:spcPts val="3376"/>
              </a:lnSpc>
              <a:spcBef>
                <a:spcPct val="0"/>
              </a:spcBef>
            </a:pPr>
            <a:r>
              <a:rPr lang="en-US" sz="2412">
                <a:solidFill>
                  <a:srgbClr val="0E0E10"/>
                </a:solidFill>
                <a:latin typeface="Open Sans Bold"/>
              </a:rPr>
              <a:t>01</a:t>
            </a:r>
          </a:p>
        </p:txBody>
      </p:sp>
      <p:sp>
        <p:nvSpPr>
          <p:cNvPr id="13" name="TextBox 13"/>
          <p:cNvSpPr txBox="1"/>
          <p:nvPr/>
        </p:nvSpPr>
        <p:spPr>
          <a:xfrm>
            <a:off x="3183964" y="3869651"/>
            <a:ext cx="4333680" cy="10363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rPr>
              <a:t>Notre site permet aux utilisateurs de s'inscrire rapidement en fournissant leurs informations de base. Une fois inscrits, ils peuvent se connecter pour accéder à des plans d'entraînement personnalisés et suivre leur progression en toute sécurité.</a:t>
            </a:r>
          </a:p>
        </p:txBody>
      </p:sp>
      <p:sp>
        <p:nvSpPr>
          <p:cNvPr id="14" name="TextBox 14"/>
          <p:cNvSpPr txBox="1"/>
          <p:nvPr/>
        </p:nvSpPr>
        <p:spPr>
          <a:xfrm>
            <a:off x="3183964" y="5581650"/>
            <a:ext cx="4333680" cy="10363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rPr>
              <a:t>Notre site propose une gestion des abonnements avec trois options : Gratuit, Basic à 6,99 $, et Premium à 9,99 $. Les utilisateurs peuvent facilement changer d'abonnement depuis la page dédiée a celui ci, en fonction de leurs besoins, pour accéder à des fonctionnalités de plus en plus avancées.</a:t>
            </a:r>
          </a:p>
        </p:txBody>
      </p:sp>
      <p:sp>
        <p:nvSpPr>
          <p:cNvPr id="15" name="TextBox 15"/>
          <p:cNvSpPr txBox="1"/>
          <p:nvPr/>
        </p:nvSpPr>
        <p:spPr>
          <a:xfrm>
            <a:off x="3183964" y="7294245"/>
            <a:ext cx="4333680" cy="124587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rPr>
              <a:t>Notre site permet aux utilisateurs de générer des plans de workout personnalisés en fonction de leurs objectifs et préférences. Grâce à notre application, ils peuvent sélectionner leurs critères, tels que le type d'exercice, la durée et l'intensité, et personnaliser un plan d'entraînement adapté à leurs besoins.</a:t>
            </a:r>
          </a:p>
        </p:txBody>
      </p:sp>
      <p:grpSp>
        <p:nvGrpSpPr>
          <p:cNvPr id="16" name="Group 16"/>
          <p:cNvGrpSpPr/>
          <p:nvPr/>
        </p:nvGrpSpPr>
        <p:grpSpPr>
          <a:xfrm>
            <a:off x="1973116" y="5677801"/>
            <a:ext cx="933318" cy="919608"/>
            <a:chOff x="0" y="0"/>
            <a:chExt cx="939881" cy="926074"/>
          </a:xfrm>
        </p:grpSpPr>
        <p:sp>
          <p:nvSpPr>
            <p:cNvPr id="17" name="Freeform 17"/>
            <p:cNvSpPr/>
            <p:nvPr/>
          </p:nvSpPr>
          <p:spPr>
            <a:xfrm>
              <a:off x="0" y="0"/>
              <a:ext cx="939881" cy="926074"/>
            </a:xfrm>
            <a:custGeom>
              <a:avLst/>
              <a:gdLst/>
              <a:ahLst/>
              <a:cxnLst/>
              <a:rect l="l" t="t" r="r" b="b"/>
              <a:pathLst>
                <a:path w="939881" h="926074">
                  <a:moveTo>
                    <a:pt x="0" y="0"/>
                  </a:moveTo>
                  <a:lnTo>
                    <a:pt x="939881" y="0"/>
                  </a:lnTo>
                  <a:lnTo>
                    <a:pt x="939881" y="926074"/>
                  </a:lnTo>
                  <a:lnTo>
                    <a:pt x="0" y="926074"/>
                  </a:lnTo>
                  <a:close/>
                </a:path>
              </a:pathLst>
            </a:custGeom>
            <a:solidFill>
              <a:srgbClr val="FFDE59"/>
            </a:solidFill>
          </p:spPr>
          <p:txBody>
            <a:bodyPr/>
            <a:lstStyle/>
            <a:p>
              <a:endParaRPr lang="fr-CA"/>
            </a:p>
          </p:txBody>
        </p:sp>
        <p:sp>
          <p:nvSpPr>
            <p:cNvPr id="18" name="TextBox 18"/>
            <p:cNvSpPr txBox="1"/>
            <p:nvPr/>
          </p:nvSpPr>
          <p:spPr>
            <a:xfrm>
              <a:off x="0" y="-38100"/>
              <a:ext cx="939881" cy="964174"/>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2163710" y="5915825"/>
            <a:ext cx="552131" cy="405460"/>
          </a:xfrm>
          <a:prstGeom prst="rect">
            <a:avLst/>
          </a:prstGeom>
        </p:spPr>
        <p:txBody>
          <a:bodyPr lIns="0" tIns="0" rIns="0" bIns="0" rtlCol="0" anchor="t">
            <a:spAutoFit/>
          </a:bodyPr>
          <a:lstStyle/>
          <a:p>
            <a:pPr algn="ctr">
              <a:lnSpc>
                <a:spcPts val="3376"/>
              </a:lnSpc>
              <a:spcBef>
                <a:spcPct val="0"/>
              </a:spcBef>
            </a:pPr>
            <a:r>
              <a:rPr lang="en-US" sz="2412">
                <a:solidFill>
                  <a:srgbClr val="0E0E10"/>
                </a:solidFill>
                <a:latin typeface="Open Sans Bold"/>
              </a:rPr>
              <a:t>02</a:t>
            </a:r>
          </a:p>
        </p:txBody>
      </p:sp>
      <p:grpSp>
        <p:nvGrpSpPr>
          <p:cNvPr id="20" name="Group 20"/>
          <p:cNvGrpSpPr/>
          <p:nvPr/>
        </p:nvGrpSpPr>
        <p:grpSpPr>
          <a:xfrm>
            <a:off x="1973116" y="7466901"/>
            <a:ext cx="933318" cy="919608"/>
            <a:chOff x="0" y="0"/>
            <a:chExt cx="939881" cy="926074"/>
          </a:xfrm>
        </p:grpSpPr>
        <p:sp>
          <p:nvSpPr>
            <p:cNvPr id="21" name="Freeform 21"/>
            <p:cNvSpPr/>
            <p:nvPr/>
          </p:nvSpPr>
          <p:spPr>
            <a:xfrm>
              <a:off x="0" y="0"/>
              <a:ext cx="939881" cy="926074"/>
            </a:xfrm>
            <a:custGeom>
              <a:avLst/>
              <a:gdLst/>
              <a:ahLst/>
              <a:cxnLst/>
              <a:rect l="l" t="t" r="r" b="b"/>
              <a:pathLst>
                <a:path w="939881" h="926074">
                  <a:moveTo>
                    <a:pt x="0" y="0"/>
                  </a:moveTo>
                  <a:lnTo>
                    <a:pt x="939881" y="0"/>
                  </a:lnTo>
                  <a:lnTo>
                    <a:pt x="939881" y="926074"/>
                  </a:lnTo>
                  <a:lnTo>
                    <a:pt x="0" y="926074"/>
                  </a:lnTo>
                  <a:close/>
                </a:path>
              </a:pathLst>
            </a:custGeom>
            <a:solidFill>
              <a:srgbClr val="FFDE59"/>
            </a:solidFill>
          </p:spPr>
          <p:txBody>
            <a:bodyPr/>
            <a:lstStyle/>
            <a:p>
              <a:endParaRPr lang="fr-CA"/>
            </a:p>
          </p:txBody>
        </p:sp>
        <p:sp>
          <p:nvSpPr>
            <p:cNvPr id="22" name="TextBox 22"/>
            <p:cNvSpPr txBox="1"/>
            <p:nvPr/>
          </p:nvSpPr>
          <p:spPr>
            <a:xfrm>
              <a:off x="0" y="-38100"/>
              <a:ext cx="939881" cy="964174"/>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2163710" y="7704925"/>
            <a:ext cx="552131" cy="405460"/>
          </a:xfrm>
          <a:prstGeom prst="rect">
            <a:avLst/>
          </a:prstGeom>
        </p:spPr>
        <p:txBody>
          <a:bodyPr lIns="0" tIns="0" rIns="0" bIns="0" rtlCol="0" anchor="t">
            <a:spAutoFit/>
          </a:bodyPr>
          <a:lstStyle/>
          <a:p>
            <a:pPr algn="ctr">
              <a:lnSpc>
                <a:spcPts val="3376"/>
              </a:lnSpc>
              <a:spcBef>
                <a:spcPct val="0"/>
              </a:spcBef>
            </a:pPr>
            <a:r>
              <a:rPr lang="en-US" sz="2412">
                <a:solidFill>
                  <a:srgbClr val="0E0E10"/>
                </a:solidFill>
                <a:latin typeface="Open Sans Bold"/>
              </a:rPr>
              <a:t>02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2" name="Freeform 2"/>
          <p:cNvSpPr/>
          <p:nvPr/>
        </p:nvSpPr>
        <p:spPr>
          <a:xfrm rot="-10800000">
            <a:off x="-7591" y="-97662"/>
            <a:ext cx="1036291" cy="1023102"/>
          </a:xfrm>
          <a:custGeom>
            <a:avLst/>
            <a:gdLst/>
            <a:ahLst/>
            <a:cxnLst/>
            <a:rect l="l" t="t" r="r" b="b"/>
            <a:pathLst>
              <a:path w="1036291" h="1023102">
                <a:moveTo>
                  <a:pt x="0" y="0"/>
                </a:moveTo>
                <a:lnTo>
                  <a:pt x="1036291" y="0"/>
                </a:lnTo>
                <a:lnTo>
                  <a:pt x="1036291" y="1023102"/>
                </a:lnTo>
                <a:lnTo>
                  <a:pt x="0" y="10231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3" name="Freeform 3"/>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grpSp>
        <p:nvGrpSpPr>
          <p:cNvPr id="4" name="Group 4"/>
          <p:cNvGrpSpPr/>
          <p:nvPr/>
        </p:nvGrpSpPr>
        <p:grpSpPr>
          <a:xfrm>
            <a:off x="12507815" y="3937094"/>
            <a:ext cx="693763" cy="693763"/>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6" name="TextBox 6"/>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250122" y="2257358"/>
            <a:ext cx="11873435" cy="6444854"/>
            <a:chOff x="0" y="0"/>
            <a:chExt cx="1450348" cy="787243"/>
          </a:xfrm>
        </p:grpSpPr>
        <p:sp>
          <p:nvSpPr>
            <p:cNvPr id="8" name="Freeform 8"/>
            <p:cNvSpPr/>
            <p:nvPr/>
          </p:nvSpPr>
          <p:spPr>
            <a:xfrm>
              <a:off x="0" y="0"/>
              <a:ext cx="1450348" cy="787243"/>
            </a:xfrm>
            <a:custGeom>
              <a:avLst/>
              <a:gdLst/>
              <a:ahLst/>
              <a:cxnLst/>
              <a:rect l="l" t="t" r="r" b="b"/>
              <a:pathLst>
                <a:path w="1450348" h="787243">
                  <a:moveTo>
                    <a:pt x="0" y="0"/>
                  </a:moveTo>
                  <a:lnTo>
                    <a:pt x="1450348" y="0"/>
                  </a:lnTo>
                  <a:lnTo>
                    <a:pt x="1450348" y="787243"/>
                  </a:lnTo>
                  <a:lnTo>
                    <a:pt x="0" y="787243"/>
                  </a:lnTo>
                  <a:close/>
                </a:path>
              </a:pathLst>
            </a:custGeom>
            <a:blipFill>
              <a:blip r:embed="rId4"/>
              <a:stretch>
                <a:fillRect l="-6889" r="-6889"/>
              </a:stretch>
            </a:blipFill>
          </p:spPr>
          <p:txBody>
            <a:bodyPr/>
            <a:lstStyle/>
            <a:p>
              <a:endParaRPr lang="fr-CA"/>
            </a:p>
          </p:txBody>
        </p:sp>
      </p:grpSp>
      <p:sp>
        <p:nvSpPr>
          <p:cNvPr id="9" name="TextBox 9"/>
          <p:cNvSpPr txBox="1"/>
          <p:nvPr/>
        </p:nvSpPr>
        <p:spPr>
          <a:xfrm>
            <a:off x="14134016" y="2332647"/>
            <a:ext cx="4571702" cy="1120775"/>
          </a:xfrm>
          <a:prstGeom prst="rect">
            <a:avLst/>
          </a:prstGeom>
        </p:spPr>
        <p:txBody>
          <a:bodyPr lIns="0" tIns="0" rIns="0" bIns="0" rtlCol="0" anchor="t">
            <a:spAutoFit/>
          </a:bodyPr>
          <a:lstStyle/>
          <a:p>
            <a:pPr algn="l">
              <a:lnSpc>
                <a:spcPts val="9100"/>
              </a:lnSpc>
              <a:spcBef>
                <a:spcPct val="0"/>
              </a:spcBef>
            </a:pPr>
            <a:r>
              <a:rPr lang="en-US" sz="6500">
                <a:solidFill>
                  <a:srgbClr val="FFDE59"/>
                </a:solidFill>
                <a:latin typeface="Anton"/>
              </a:rPr>
              <a:t>ACCUEIL</a:t>
            </a:r>
          </a:p>
        </p:txBody>
      </p:sp>
      <p:sp>
        <p:nvSpPr>
          <p:cNvPr id="10" name="TextBox 10"/>
          <p:cNvSpPr txBox="1"/>
          <p:nvPr/>
        </p:nvSpPr>
        <p:spPr>
          <a:xfrm>
            <a:off x="12617404" y="4102573"/>
            <a:ext cx="474584" cy="324705"/>
          </a:xfrm>
          <a:prstGeom prst="rect">
            <a:avLst/>
          </a:prstGeom>
        </p:spPr>
        <p:txBody>
          <a:bodyPr lIns="0" tIns="0" rIns="0" bIns="0" rtlCol="0" anchor="t">
            <a:spAutoFit/>
          </a:bodyPr>
          <a:lstStyle/>
          <a:p>
            <a:pPr algn="ctr">
              <a:lnSpc>
                <a:spcPts val="2661"/>
              </a:lnSpc>
              <a:spcBef>
                <a:spcPct val="0"/>
              </a:spcBef>
            </a:pPr>
            <a:r>
              <a:rPr lang="en-US" sz="1901">
                <a:solidFill>
                  <a:srgbClr val="0E0E10"/>
                </a:solidFill>
                <a:latin typeface="Open Sans Bold"/>
              </a:rPr>
              <a:t>01</a:t>
            </a:r>
          </a:p>
        </p:txBody>
      </p:sp>
      <p:sp>
        <p:nvSpPr>
          <p:cNvPr id="11" name="TextBox 11"/>
          <p:cNvSpPr txBox="1"/>
          <p:nvPr/>
        </p:nvSpPr>
        <p:spPr>
          <a:xfrm>
            <a:off x="13201578" y="4045572"/>
            <a:ext cx="4493707" cy="734838"/>
          </a:xfrm>
          <a:prstGeom prst="rect">
            <a:avLst/>
          </a:prstGeom>
        </p:spPr>
        <p:txBody>
          <a:bodyPr lIns="0" tIns="0" rIns="0" bIns="0" rtlCol="0" anchor="t">
            <a:spAutoFit/>
          </a:bodyPr>
          <a:lstStyle/>
          <a:p>
            <a:pPr marL="311840" lvl="1" indent="-155920" algn="l">
              <a:lnSpc>
                <a:spcPts val="2022"/>
              </a:lnSpc>
              <a:spcBef>
                <a:spcPct val="0"/>
              </a:spcBef>
              <a:buFont typeface="Arial"/>
              <a:buChar char="•"/>
            </a:pPr>
            <a:r>
              <a:rPr lang="en-US" sz="1444">
                <a:solidFill>
                  <a:srgbClr val="FFFFFF"/>
                </a:solidFill>
                <a:latin typeface="Open Sans"/>
              </a:rPr>
              <a:t>Se connecter : Accédez à votre compte pour vos plans d'entraînement.</a:t>
            </a:r>
          </a:p>
          <a:p>
            <a:pPr algn="l">
              <a:lnSpc>
                <a:spcPts val="2022"/>
              </a:lnSpc>
              <a:spcBef>
                <a:spcPct val="0"/>
              </a:spcBef>
            </a:pPr>
            <a:endParaRPr lang="en-US" sz="1444">
              <a:solidFill>
                <a:srgbClr val="FFFFFF"/>
              </a:solidFill>
              <a:latin typeface="Open Sans"/>
            </a:endParaRPr>
          </a:p>
        </p:txBody>
      </p:sp>
      <p:sp>
        <p:nvSpPr>
          <p:cNvPr id="12" name="TextBox 12"/>
          <p:cNvSpPr txBox="1"/>
          <p:nvPr/>
        </p:nvSpPr>
        <p:spPr>
          <a:xfrm>
            <a:off x="12521950" y="5608309"/>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0E0E10"/>
                </a:solidFill>
                <a:latin typeface="Open Sans Bold"/>
              </a:rPr>
              <a:t>01</a:t>
            </a:r>
          </a:p>
        </p:txBody>
      </p:sp>
      <p:sp>
        <p:nvSpPr>
          <p:cNvPr id="13" name="TextBox 13"/>
          <p:cNvSpPr txBox="1"/>
          <p:nvPr/>
        </p:nvSpPr>
        <p:spPr>
          <a:xfrm>
            <a:off x="12521950" y="6644033"/>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0E0E10"/>
                </a:solidFill>
                <a:latin typeface="Open Sans Bold"/>
              </a:rPr>
              <a:t>01</a:t>
            </a:r>
          </a:p>
        </p:txBody>
      </p:sp>
      <p:sp>
        <p:nvSpPr>
          <p:cNvPr id="14" name="TextBox 14"/>
          <p:cNvSpPr txBox="1"/>
          <p:nvPr/>
        </p:nvSpPr>
        <p:spPr>
          <a:xfrm>
            <a:off x="12521950" y="7679758"/>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0E0E10"/>
                </a:solidFill>
                <a:latin typeface="Open Sans Bold"/>
              </a:rPr>
              <a:t>01</a:t>
            </a:r>
          </a:p>
        </p:txBody>
      </p:sp>
      <p:grpSp>
        <p:nvGrpSpPr>
          <p:cNvPr id="15" name="Group 15"/>
          <p:cNvGrpSpPr/>
          <p:nvPr/>
        </p:nvGrpSpPr>
        <p:grpSpPr>
          <a:xfrm>
            <a:off x="12507815" y="4791751"/>
            <a:ext cx="693763" cy="693763"/>
            <a:chOff x="0" y="0"/>
            <a:chExt cx="812800" cy="812800"/>
          </a:xfrm>
        </p:grpSpPr>
        <p:sp>
          <p:nvSpPr>
            <p:cNvPr id="16" name="Freeform 1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17" name="TextBox 17"/>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12617404" y="4957230"/>
            <a:ext cx="474584" cy="324847"/>
          </a:xfrm>
          <a:prstGeom prst="rect">
            <a:avLst/>
          </a:prstGeom>
        </p:spPr>
        <p:txBody>
          <a:bodyPr lIns="0" tIns="0" rIns="0" bIns="0" rtlCol="0" anchor="t">
            <a:spAutoFit/>
          </a:bodyPr>
          <a:lstStyle/>
          <a:p>
            <a:pPr algn="ctr">
              <a:lnSpc>
                <a:spcPts val="2661"/>
              </a:lnSpc>
              <a:spcBef>
                <a:spcPct val="0"/>
              </a:spcBef>
            </a:pPr>
            <a:r>
              <a:rPr lang="en-US" sz="1901">
                <a:solidFill>
                  <a:srgbClr val="0E0E10"/>
                </a:solidFill>
                <a:latin typeface="Open Sans Bold"/>
              </a:rPr>
              <a:t>02</a:t>
            </a:r>
          </a:p>
        </p:txBody>
      </p:sp>
      <p:grpSp>
        <p:nvGrpSpPr>
          <p:cNvPr id="19" name="Group 19"/>
          <p:cNvGrpSpPr/>
          <p:nvPr/>
        </p:nvGrpSpPr>
        <p:grpSpPr>
          <a:xfrm>
            <a:off x="12507815" y="5647440"/>
            <a:ext cx="693763" cy="693763"/>
            <a:chOff x="0" y="0"/>
            <a:chExt cx="812800" cy="812800"/>
          </a:xfrm>
        </p:grpSpPr>
        <p:sp>
          <p:nvSpPr>
            <p:cNvPr id="20" name="Freeform 2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21" name="TextBox 21"/>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2617404" y="5812919"/>
            <a:ext cx="474584" cy="324847"/>
          </a:xfrm>
          <a:prstGeom prst="rect">
            <a:avLst/>
          </a:prstGeom>
        </p:spPr>
        <p:txBody>
          <a:bodyPr lIns="0" tIns="0" rIns="0" bIns="0" rtlCol="0" anchor="t">
            <a:spAutoFit/>
          </a:bodyPr>
          <a:lstStyle/>
          <a:p>
            <a:pPr algn="ctr">
              <a:lnSpc>
                <a:spcPts val="2661"/>
              </a:lnSpc>
              <a:spcBef>
                <a:spcPct val="0"/>
              </a:spcBef>
            </a:pPr>
            <a:r>
              <a:rPr lang="en-US" sz="1901">
                <a:solidFill>
                  <a:srgbClr val="0E0E10"/>
                </a:solidFill>
                <a:latin typeface="Open Sans Bold"/>
              </a:rPr>
              <a:t>03</a:t>
            </a:r>
          </a:p>
        </p:txBody>
      </p:sp>
      <p:grpSp>
        <p:nvGrpSpPr>
          <p:cNvPr id="23" name="Group 23"/>
          <p:cNvGrpSpPr/>
          <p:nvPr/>
        </p:nvGrpSpPr>
        <p:grpSpPr>
          <a:xfrm>
            <a:off x="12507815" y="6503128"/>
            <a:ext cx="693763" cy="693763"/>
            <a:chOff x="0" y="0"/>
            <a:chExt cx="812800" cy="812800"/>
          </a:xfrm>
        </p:grpSpPr>
        <p:sp>
          <p:nvSpPr>
            <p:cNvPr id="24" name="Freeform 2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25" name="TextBox 25"/>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26" name="TextBox 26"/>
          <p:cNvSpPr txBox="1"/>
          <p:nvPr/>
        </p:nvSpPr>
        <p:spPr>
          <a:xfrm>
            <a:off x="12617404" y="6668607"/>
            <a:ext cx="474584" cy="324847"/>
          </a:xfrm>
          <a:prstGeom prst="rect">
            <a:avLst/>
          </a:prstGeom>
        </p:spPr>
        <p:txBody>
          <a:bodyPr lIns="0" tIns="0" rIns="0" bIns="0" rtlCol="0" anchor="t">
            <a:spAutoFit/>
          </a:bodyPr>
          <a:lstStyle/>
          <a:p>
            <a:pPr algn="ctr">
              <a:lnSpc>
                <a:spcPts val="2661"/>
              </a:lnSpc>
              <a:spcBef>
                <a:spcPct val="0"/>
              </a:spcBef>
            </a:pPr>
            <a:r>
              <a:rPr lang="en-US" sz="1901">
                <a:solidFill>
                  <a:srgbClr val="0E0E10"/>
                </a:solidFill>
                <a:latin typeface="Open Sans Bold"/>
              </a:rPr>
              <a:t>04</a:t>
            </a:r>
          </a:p>
        </p:txBody>
      </p:sp>
      <p:grpSp>
        <p:nvGrpSpPr>
          <p:cNvPr id="27" name="Group 27"/>
          <p:cNvGrpSpPr/>
          <p:nvPr/>
        </p:nvGrpSpPr>
        <p:grpSpPr>
          <a:xfrm>
            <a:off x="12507815" y="7370976"/>
            <a:ext cx="693763" cy="693763"/>
            <a:chOff x="0" y="0"/>
            <a:chExt cx="812800" cy="812800"/>
          </a:xfrm>
        </p:grpSpPr>
        <p:sp>
          <p:nvSpPr>
            <p:cNvPr id="28" name="Freeform 2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29" name="TextBox 29"/>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30" name="TextBox 30"/>
          <p:cNvSpPr txBox="1"/>
          <p:nvPr/>
        </p:nvSpPr>
        <p:spPr>
          <a:xfrm>
            <a:off x="12617404" y="7536455"/>
            <a:ext cx="474584" cy="324847"/>
          </a:xfrm>
          <a:prstGeom prst="rect">
            <a:avLst/>
          </a:prstGeom>
        </p:spPr>
        <p:txBody>
          <a:bodyPr lIns="0" tIns="0" rIns="0" bIns="0" rtlCol="0" anchor="t">
            <a:spAutoFit/>
          </a:bodyPr>
          <a:lstStyle/>
          <a:p>
            <a:pPr algn="ctr">
              <a:lnSpc>
                <a:spcPts val="2661"/>
              </a:lnSpc>
              <a:spcBef>
                <a:spcPct val="0"/>
              </a:spcBef>
            </a:pPr>
            <a:r>
              <a:rPr lang="en-US" sz="1901">
                <a:solidFill>
                  <a:srgbClr val="0E0E10"/>
                </a:solidFill>
                <a:latin typeface="Open Sans Bold"/>
              </a:rPr>
              <a:t>05</a:t>
            </a:r>
          </a:p>
        </p:txBody>
      </p:sp>
      <p:sp>
        <p:nvSpPr>
          <p:cNvPr id="31" name="TextBox 31"/>
          <p:cNvSpPr txBox="1"/>
          <p:nvPr/>
        </p:nvSpPr>
        <p:spPr>
          <a:xfrm>
            <a:off x="13201578" y="4900371"/>
            <a:ext cx="4493707" cy="734838"/>
          </a:xfrm>
          <a:prstGeom prst="rect">
            <a:avLst/>
          </a:prstGeom>
        </p:spPr>
        <p:txBody>
          <a:bodyPr lIns="0" tIns="0" rIns="0" bIns="0" rtlCol="0" anchor="t">
            <a:spAutoFit/>
          </a:bodyPr>
          <a:lstStyle/>
          <a:p>
            <a:pPr marL="311840" lvl="1" indent="-155920" algn="l">
              <a:lnSpc>
                <a:spcPts val="2022"/>
              </a:lnSpc>
              <a:spcBef>
                <a:spcPct val="0"/>
              </a:spcBef>
              <a:buFont typeface="Arial"/>
              <a:buChar char="•"/>
            </a:pPr>
            <a:r>
              <a:rPr lang="en-US" sz="1444">
                <a:solidFill>
                  <a:srgbClr val="FFFFFF"/>
                </a:solidFill>
                <a:latin typeface="Open Sans"/>
              </a:rPr>
              <a:t>S'inscrire : Rejoignez notre communauté en créant un compte.</a:t>
            </a:r>
          </a:p>
          <a:p>
            <a:pPr algn="l">
              <a:lnSpc>
                <a:spcPts val="2022"/>
              </a:lnSpc>
              <a:spcBef>
                <a:spcPct val="0"/>
              </a:spcBef>
            </a:pPr>
            <a:endParaRPr lang="en-US" sz="1444">
              <a:solidFill>
                <a:srgbClr val="FFFFFF"/>
              </a:solidFill>
              <a:latin typeface="Open Sans"/>
            </a:endParaRPr>
          </a:p>
        </p:txBody>
      </p:sp>
      <p:sp>
        <p:nvSpPr>
          <p:cNvPr id="32" name="TextBox 32"/>
          <p:cNvSpPr txBox="1"/>
          <p:nvPr/>
        </p:nvSpPr>
        <p:spPr>
          <a:xfrm>
            <a:off x="13201578" y="5784552"/>
            <a:ext cx="4493707" cy="487188"/>
          </a:xfrm>
          <a:prstGeom prst="rect">
            <a:avLst/>
          </a:prstGeom>
        </p:spPr>
        <p:txBody>
          <a:bodyPr lIns="0" tIns="0" rIns="0" bIns="0" rtlCol="0" anchor="t">
            <a:spAutoFit/>
          </a:bodyPr>
          <a:lstStyle/>
          <a:p>
            <a:pPr marL="311840" lvl="1" indent="-155920" algn="l">
              <a:lnSpc>
                <a:spcPts val="2022"/>
              </a:lnSpc>
              <a:spcBef>
                <a:spcPct val="0"/>
              </a:spcBef>
              <a:buFont typeface="Arial"/>
              <a:buChar char="•"/>
            </a:pPr>
            <a:r>
              <a:rPr lang="en-US" sz="1444">
                <a:solidFill>
                  <a:srgbClr val="FFFFFF"/>
                </a:solidFill>
                <a:latin typeface="Open Sans"/>
              </a:rPr>
              <a:t>F.A.Q. : Trouvez des réponses à vos questions.</a:t>
            </a:r>
          </a:p>
          <a:p>
            <a:pPr algn="l">
              <a:lnSpc>
                <a:spcPts val="2022"/>
              </a:lnSpc>
              <a:spcBef>
                <a:spcPct val="0"/>
              </a:spcBef>
            </a:pPr>
            <a:endParaRPr lang="en-US" sz="1444">
              <a:solidFill>
                <a:srgbClr val="FFFFFF"/>
              </a:solidFill>
              <a:latin typeface="Open Sans"/>
            </a:endParaRPr>
          </a:p>
        </p:txBody>
      </p:sp>
      <p:sp>
        <p:nvSpPr>
          <p:cNvPr id="33" name="TextBox 33"/>
          <p:cNvSpPr txBox="1"/>
          <p:nvPr/>
        </p:nvSpPr>
        <p:spPr>
          <a:xfrm>
            <a:off x="13201578" y="6475422"/>
            <a:ext cx="4493707" cy="1230138"/>
          </a:xfrm>
          <a:prstGeom prst="rect">
            <a:avLst/>
          </a:prstGeom>
        </p:spPr>
        <p:txBody>
          <a:bodyPr lIns="0" tIns="0" rIns="0" bIns="0" rtlCol="0" anchor="t">
            <a:spAutoFit/>
          </a:bodyPr>
          <a:lstStyle/>
          <a:p>
            <a:pPr marL="311840" lvl="1" indent="-155920" algn="l">
              <a:lnSpc>
                <a:spcPts val="2022"/>
              </a:lnSpc>
              <a:buFont typeface="Arial"/>
              <a:buChar char="•"/>
            </a:pPr>
            <a:r>
              <a:rPr lang="en-US" sz="1444">
                <a:solidFill>
                  <a:srgbClr val="FFFFFF"/>
                </a:solidFill>
                <a:latin typeface="Open Sans"/>
              </a:rPr>
              <a:t>Abonnements : Explorez nos options d'abonnement : Gratuit, Basic (6,99 $), Premium (9,99 $).</a:t>
            </a:r>
          </a:p>
          <a:p>
            <a:pPr algn="l">
              <a:lnSpc>
                <a:spcPts val="2022"/>
              </a:lnSpc>
            </a:pPr>
            <a:endParaRPr lang="en-US" sz="1444">
              <a:solidFill>
                <a:srgbClr val="FFFFFF"/>
              </a:solidFill>
              <a:latin typeface="Open Sans"/>
            </a:endParaRPr>
          </a:p>
          <a:p>
            <a:pPr algn="l">
              <a:lnSpc>
                <a:spcPts val="2022"/>
              </a:lnSpc>
              <a:spcBef>
                <a:spcPct val="0"/>
              </a:spcBef>
            </a:pPr>
            <a:endParaRPr lang="en-US" sz="1444">
              <a:solidFill>
                <a:srgbClr val="FFFFFF"/>
              </a:solidFill>
              <a:latin typeface="Open Sans"/>
            </a:endParaRPr>
          </a:p>
        </p:txBody>
      </p:sp>
      <p:sp>
        <p:nvSpPr>
          <p:cNvPr id="34" name="TextBox 34"/>
          <p:cNvSpPr txBox="1"/>
          <p:nvPr/>
        </p:nvSpPr>
        <p:spPr>
          <a:xfrm>
            <a:off x="13201578" y="7329902"/>
            <a:ext cx="4493707" cy="982488"/>
          </a:xfrm>
          <a:prstGeom prst="rect">
            <a:avLst/>
          </a:prstGeom>
        </p:spPr>
        <p:txBody>
          <a:bodyPr lIns="0" tIns="0" rIns="0" bIns="0" rtlCol="0" anchor="t">
            <a:spAutoFit/>
          </a:bodyPr>
          <a:lstStyle/>
          <a:p>
            <a:pPr marL="311840" lvl="1" indent="-155920" algn="l">
              <a:lnSpc>
                <a:spcPts val="2022"/>
              </a:lnSpc>
              <a:spcBef>
                <a:spcPct val="0"/>
              </a:spcBef>
              <a:buFont typeface="Arial"/>
              <a:buChar char="•"/>
            </a:pPr>
            <a:r>
              <a:rPr lang="en-US" sz="1444">
                <a:solidFill>
                  <a:srgbClr val="FFFFFF"/>
                </a:solidFill>
                <a:latin typeface="Open Sans"/>
              </a:rPr>
              <a:t>Une vidéo inspirante en arrière-plan montre des séances d'entraînement intenses pour motiver les utilisateurs dès leur arrivée sur le site.</a:t>
            </a:r>
          </a:p>
          <a:p>
            <a:pPr algn="l">
              <a:lnSpc>
                <a:spcPts val="2022"/>
              </a:lnSpc>
              <a:spcBef>
                <a:spcPct val="0"/>
              </a:spcBef>
            </a:pPr>
            <a:endParaRPr lang="en-US" sz="1444">
              <a:solidFill>
                <a:srgbClr val="FFFFFF"/>
              </a:solidFill>
              <a:latin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2" name="Freeform 2"/>
          <p:cNvSpPr/>
          <p:nvPr/>
        </p:nvSpPr>
        <p:spPr>
          <a:xfrm rot="-10800000">
            <a:off x="0" y="-97662"/>
            <a:ext cx="1036291" cy="1023102"/>
          </a:xfrm>
          <a:custGeom>
            <a:avLst/>
            <a:gdLst/>
            <a:ahLst/>
            <a:cxnLst/>
            <a:rect l="l" t="t" r="r" b="b"/>
            <a:pathLst>
              <a:path w="1036291" h="1023102">
                <a:moveTo>
                  <a:pt x="0" y="0"/>
                </a:moveTo>
                <a:lnTo>
                  <a:pt x="1036291" y="0"/>
                </a:lnTo>
                <a:lnTo>
                  <a:pt x="1036291" y="1023102"/>
                </a:lnTo>
                <a:lnTo>
                  <a:pt x="0" y="10231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3" name="Freeform 3"/>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grpSp>
        <p:nvGrpSpPr>
          <p:cNvPr id="6" name="Group 6"/>
          <p:cNvGrpSpPr/>
          <p:nvPr/>
        </p:nvGrpSpPr>
        <p:grpSpPr>
          <a:xfrm>
            <a:off x="1524000" y="3291583"/>
            <a:ext cx="6915270" cy="4829693"/>
            <a:chOff x="0" y="-38100"/>
            <a:chExt cx="812800" cy="850900"/>
          </a:xfrm>
        </p:grpSpPr>
        <p:sp>
          <p:nvSpPr>
            <p:cNvPr id="7" name="Freeform 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8" name="TextBox 8"/>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524000" y="1959291"/>
            <a:ext cx="5242599" cy="1120775"/>
          </a:xfrm>
          <a:prstGeom prst="rect">
            <a:avLst/>
          </a:prstGeom>
        </p:spPr>
        <p:txBody>
          <a:bodyPr lIns="0" tIns="0" rIns="0" bIns="0" rtlCol="0" anchor="t">
            <a:spAutoFit/>
          </a:bodyPr>
          <a:lstStyle/>
          <a:p>
            <a:pPr algn="l">
              <a:lnSpc>
                <a:spcPts val="9100"/>
              </a:lnSpc>
              <a:spcBef>
                <a:spcPct val="0"/>
              </a:spcBef>
            </a:pPr>
            <a:r>
              <a:rPr lang="en-US" sz="6500" dirty="0">
                <a:solidFill>
                  <a:srgbClr val="FFDE59"/>
                </a:solidFill>
                <a:latin typeface="Anton"/>
              </a:rPr>
              <a:t>S’INSCRIRE</a:t>
            </a:r>
          </a:p>
        </p:txBody>
      </p:sp>
      <p:sp>
        <p:nvSpPr>
          <p:cNvPr id="17" name="TextBox 17"/>
          <p:cNvSpPr txBox="1"/>
          <p:nvPr/>
        </p:nvSpPr>
        <p:spPr>
          <a:xfrm>
            <a:off x="1743135" y="3619403"/>
            <a:ext cx="6477000" cy="4154984"/>
          </a:xfrm>
          <a:prstGeom prst="rect">
            <a:avLst/>
          </a:prstGeom>
        </p:spPr>
        <p:txBody>
          <a:bodyPr wrap="square" lIns="0" tIns="0" rIns="0" bIns="0" rtlCol="0" anchor="t">
            <a:spAutoFit/>
          </a:bodyPr>
          <a:lstStyle/>
          <a:p>
            <a:pPr algn="l">
              <a:buFont typeface="+mj-lt"/>
              <a:buAutoNum type="arabicPeriod"/>
            </a:pPr>
            <a:r>
              <a:rPr lang="fr-CA" b="1" i="0" dirty="0">
                <a:effectLst/>
                <a:latin typeface="Söhne"/>
              </a:rPr>
              <a:t>Formulaire d'Inscription</a:t>
            </a:r>
            <a:r>
              <a:rPr lang="fr-CA" b="0" i="0" dirty="0">
                <a:effectLst/>
                <a:latin typeface="Söhne"/>
              </a:rPr>
              <a:t> :</a:t>
            </a:r>
          </a:p>
          <a:p>
            <a:pPr marL="742950" lvl="1" indent="-285750" algn="l">
              <a:buFont typeface="+mj-lt"/>
              <a:buAutoNum type="arabicPeriod"/>
            </a:pPr>
            <a:r>
              <a:rPr lang="fr-CA" b="1" i="0" dirty="0">
                <a:effectLst/>
                <a:latin typeface="Söhne"/>
              </a:rPr>
              <a:t>Champs à remplir</a:t>
            </a:r>
            <a:r>
              <a:rPr lang="fr-CA" b="0" i="0" dirty="0">
                <a:effectLst/>
                <a:latin typeface="Söhne"/>
              </a:rPr>
              <a:t> : Nom, Prénom, Courriel électronique, Mot de passe.</a:t>
            </a:r>
          </a:p>
          <a:p>
            <a:pPr marL="742950" lvl="1" indent="-285750" algn="l">
              <a:buFont typeface="+mj-lt"/>
              <a:buAutoNum type="arabicPeriod"/>
            </a:pPr>
            <a:r>
              <a:rPr lang="fr-CA" b="1" i="0" dirty="0">
                <a:effectLst/>
                <a:latin typeface="Söhne"/>
              </a:rPr>
              <a:t>Bouton "S'inscrire"</a:t>
            </a:r>
            <a:r>
              <a:rPr lang="fr-CA" b="0" i="0" dirty="0">
                <a:effectLst/>
                <a:latin typeface="Söhne"/>
              </a:rPr>
              <a:t> : Valide l'inscription.</a:t>
            </a:r>
          </a:p>
          <a:p>
            <a:pPr algn="l">
              <a:buFont typeface="+mj-lt"/>
              <a:buAutoNum type="arabicPeriod"/>
            </a:pPr>
            <a:r>
              <a:rPr lang="fr-CA" b="1" i="0" dirty="0">
                <a:effectLst/>
                <a:latin typeface="Söhne"/>
              </a:rPr>
              <a:t>Lien de Connexion</a:t>
            </a:r>
            <a:r>
              <a:rPr lang="fr-CA" b="0" i="0" dirty="0">
                <a:effectLst/>
                <a:latin typeface="Söhne"/>
              </a:rPr>
              <a:t> :</a:t>
            </a:r>
          </a:p>
          <a:p>
            <a:pPr marL="742950" lvl="1" indent="-285750" algn="l">
              <a:buFont typeface="+mj-lt"/>
              <a:buAutoNum type="arabicPeriod"/>
            </a:pPr>
            <a:r>
              <a:rPr lang="fr-CA" b="1" i="0" dirty="0">
                <a:effectLst/>
                <a:latin typeface="Söhne"/>
              </a:rPr>
              <a:t>"Déjà inscrit ?"</a:t>
            </a:r>
            <a:r>
              <a:rPr lang="fr-CA" b="0" i="0" dirty="0">
                <a:effectLst/>
                <a:latin typeface="Söhne"/>
              </a:rPr>
              <a:t> : Permet aux utilisateurs existants de se connecter.</a:t>
            </a:r>
          </a:p>
          <a:p>
            <a:pPr algn="l">
              <a:buFont typeface="+mj-lt"/>
              <a:buAutoNum type="arabicPeriod"/>
            </a:pPr>
            <a:r>
              <a:rPr lang="fr-CA" b="1" i="0" dirty="0">
                <a:effectLst/>
                <a:latin typeface="Söhne"/>
              </a:rPr>
              <a:t>Section Motivante</a:t>
            </a:r>
            <a:r>
              <a:rPr lang="fr-CA" b="0" i="0" dirty="0">
                <a:effectLst/>
                <a:latin typeface="Söhne"/>
              </a:rPr>
              <a:t> :</a:t>
            </a:r>
          </a:p>
          <a:p>
            <a:pPr marL="742950" lvl="1" indent="-285750" algn="l">
              <a:buFont typeface="+mj-lt"/>
              <a:buAutoNum type="arabicPeriod"/>
            </a:pPr>
            <a:r>
              <a:rPr lang="fr-CA" b="1" i="0" dirty="0">
                <a:effectLst/>
                <a:latin typeface="Söhne"/>
              </a:rPr>
              <a:t>Texte</a:t>
            </a:r>
            <a:r>
              <a:rPr lang="fr-CA" b="0" i="0" dirty="0">
                <a:effectLst/>
                <a:latin typeface="Söhne"/>
              </a:rPr>
              <a:t> : "Dépassez les limites avec </a:t>
            </a:r>
            <a:r>
              <a:rPr lang="fr-CA" b="0" i="0" dirty="0" err="1">
                <a:effectLst/>
                <a:latin typeface="Söhne"/>
              </a:rPr>
              <a:t>Energymize</a:t>
            </a:r>
            <a:r>
              <a:rPr lang="fr-CA" b="0" i="0" dirty="0">
                <a:effectLst/>
                <a:latin typeface="Söhne"/>
              </a:rPr>
              <a:t>".</a:t>
            </a:r>
          </a:p>
          <a:p>
            <a:pPr marL="742950" lvl="1" indent="-285750" algn="l">
              <a:buFont typeface="+mj-lt"/>
              <a:buAutoNum type="arabicPeriod"/>
            </a:pPr>
            <a:r>
              <a:rPr lang="fr-CA" b="1" i="0" dirty="0">
                <a:effectLst/>
                <a:latin typeface="Söhne"/>
              </a:rPr>
              <a:t>Description</a:t>
            </a:r>
            <a:r>
              <a:rPr lang="fr-CA" b="0" i="0" dirty="0">
                <a:effectLst/>
                <a:latin typeface="Söhne"/>
              </a:rPr>
              <a:t> : Encourage les utilisateurs à découvrir des programmes spécialisés et des outils de suivi pour atteindre leurs objectifs en musculation.</a:t>
            </a:r>
          </a:p>
          <a:p>
            <a:pPr algn="l">
              <a:buFont typeface="+mj-lt"/>
              <a:buAutoNum type="arabicPeriod"/>
            </a:pPr>
            <a:r>
              <a:rPr lang="fr-CA" b="1" i="0" dirty="0">
                <a:effectLst/>
                <a:latin typeface="Söhne"/>
              </a:rPr>
              <a:t>Redirection vers l'Accueil</a:t>
            </a:r>
            <a:r>
              <a:rPr lang="fr-CA" b="0" i="0" dirty="0">
                <a:effectLst/>
                <a:latin typeface="Söhne"/>
              </a:rPr>
              <a:t> :</a:t>
            </a:r>
          </a:p>
          <a:p>
            <a:pPr marL="742950" lvl="1" indent="-285750" algn="l">
              <a:buFont typeface="+mj-lt"/>
              <a:buAutoNum type="arabicPeriod"/>
            </a:pPr>
            <a:r>
              <a:rPr lang="fr-CA" b="1" i="0" dirty="0">
                <a:effectLst/>
                <a:latin typeface="Söhne"/>
              </a:rPr>
              <a:t>Logo</a:t>
            </a:r>
            <a:r>
              <a:rPr lang="fr-CA" b="0" i="0" dirty="0">
                <a:effectLst/>
                <a:latin typeface="Söhne"/>
              </a:rPr>
              <a:t> : Cliquer sur le logo redirige les utilisateurs vers la page d'accueil.</a:t>
            </a:r>
          </a:p>
        </p:txBody>
      </p:sp>
      <p:pic>
        <p:nvPicPr>
          <p:cNvPr id="24" name="Image 23" descr="Une image contenant texte, capture d’écran, Police, logo&#10;&#10;Description générée automatiquement">
            <a:extLst>
              <a:ext uri="{FF2B5EF4-FFF2-40B4-BE49-F238E27FC236}">
                <a16:creationId xmlns:a16="http://schemas.microsoft.com/office/drawing/2014/main" id="{32C2F4F8-D938-5B7F-3E3F-4A9EB65647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39200" y="2680254"/>
            <a:ext cx="8744790" cy="544102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2" name="Freeform 2"/>
          <p:cNvSpPr/>
          <p:nvPr/>
        </p:nvSpPr>
        <p:spPr>
          <a:xfrm rot="-10800000">
            <a:off x="-7591" y="0"/>
            <a:ext cx="1036291" cy="1023102"/>
          </a:xfrm>
          <a:custGeom>
            <a:avLst/>
            <a:gdLst/>
            <a:ahLst/>
            <a:cxnLst/>
            <a:rect l="l" t="t" r="r" b="b"/>
            <a:pathLst>
              <a:path w="1036291" h="1023102">
                <a:moveTo>
                  <a:pt x="0" y="0"/>
                </a:moveTo>
                <a:lnTo>
                  <a:pt x="1036291" y="0"/>
                </a:lnTo>
                <a:lnTo>
                  <a:pt x="1036291" y="1023102"/>
                </a:lnTo>
                <a:lnTo>
                  <a:pt x="0" y="10231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3" name="Freeform 3"/>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6" name="TextBox 6"/>
          <p:cNvSpPr txBox="1"/>
          <p:nvPr/>
        </p:nvSpPr>
        <p:spPr>
          <a:xfrm>
            <a:off x="1981081" y="2496485"/>
            <a:ext cx="4623309" cy="1120626"/>
          </a:xfrm>
          <a:prstGeom prst="rect">
            <a:avLst/>
          </a:prstGeom>
        </p:spPr>
        <p:txBody>
          <a:bodyPr wrap="square" lIns="0" tIns="0" rIns="0" bIns="0" rtlCol="0" anchor="t">
            <a:spAutoFit/>
          </a:bodyPr>
          <a:lstStyle/>
          <a:p>
            <a:pPr>
              <a:lnSpc>
                <a:spcPts val="9100"/>
              </a:lnSpc>
              <a:spcBef>
                <a:spcPct val="0"/>
              </a:spcBef>
            </a:pPr>
            <a:r>
              <a:rPr lang="en-US" sz="6500">
                <a:solidFill>
                  <a:srgbClr val="FFDE59"/>
                </a:solidFill>
                <a:latin typeface="Anton"/>
              </a:rPr>
              <a:t>SE CONNECTER</a:t>
            </a:r>
            <a:endParaRPr lang="fr-FR"/>
          </a:p>
        </p:txBody>
      </p:sp>
      <p:sp>
        <p:nvSpPr>
          <p:cNvPr id="11" name="TextBox 11"/>
          <p:cNvSpPr txBox="1"/>
          <p:nvPr/>
        </p:nvSpPr>
        <p:spPr>
          <a:xfrm>
            <a:off x="11336622" y="453678"/>
            <a:ext cx="552131" cy="371537"/>
          </a:xfrm>
          <a:prstGeom prst="rect">
            <a:avLst/>
          </a:prstGeom>
        </p:spPr>
        <p:txBody>
          <a:bodyPr wrap="square" lIns="0" tIns="0" rIns="0" bIns="0" rtlCol="0" anchor="t">
            <a:spAutoFit/>
          </a:bodyPr>
          <a:lstStyle/>
          <a:p>
            <a:pPr algn="ctr">
              <a:lnSpc>
                <a:spcPts val="3096"/>
              </a:lnSpc>
              <a:spcBef>
                <a:spcPct val="0"/>
              </a:spcBef>
            </a:pPr>
            <a:r>
              <a:rPr lang="en-US" sz="2200">
                <a:solidFill>
                  <a:srgbClr val="0E0E10"/>
                </a:solidFill>
                <a:latin typeface="Open Sans Bold"/>
              </a:rPr>
              <a:t>0</a:t>
            </a:r>
            <a:endParaRPr lang="en-US" sz="2212">
              <a:solidFill>
                <a:srgbClr val="0E0E10"/>
              </a:solidFill>
              <a:latin typeface="Open Sans Bold"/>
            </a:endParaRPr>
          </a:p>
        </p:txBody>
      </p:sp>
      <p:sp>
        <p:nvSpPr>
          <p:cNvPr id="21" name="TextBox 21"/>
          <p:cNvSpPr txBox="1"/>
          <p:nvPr/>
        </p:nvSpPr>
        <p:spPr>
          <a:xfrm>
            <a:off x="11336622" y="2043216"/>
            <a:ext cx="552131" cy="371537"/>
          </a:xfrm>
          <a:prstGeom prst="rect">
            <a:avLst/>
          </a:prstGeom>
        </p:spPr>
        <p:txBody>
          <a:bodyPr wrap="square" lIns="0" tIns="0" rIns="0" bIns="0" rtlCol="0" anchor="t">
            <a:spAutoFit/>
          </a:bodyPr>
          <a:lstStyle/>
          <a:p>
            <a:pPr algn="ctr">
              <a:lnSpc>
                <a:spcPts val="3096"/>
              </a:lnSpc>
              <a:spcBef>
                <a:spcPct val="0"/>
              </a:spcBef>
            </a:pPr>
            <a:r>
              <a:rPr lang="en-US" sz="2200">
                <a:solidFill>
                  <a:srgbClr val="0E0E10"/>
                </a:solidFill>
                <a:latin typeface="Open Sans Bold"/>
              </a:rPr>
              <a:t>02</a:t>
            </a:r>
            <a:endParaRPr lang="en-US" sz="2212">
              <a:solidFill>
                <a:srgbClr val="0E0E10"/>
              </a:solidFill>
              <a:latin typeface="Open Sans Bold"/>
            </a:endParaRPr>
          </a:p>
        </p:txBody>
      </p:sp>
      <p:pic>
        <p:nvPicPr>
          <p:cNvPr id="28" name="Image 27" descr="Une image contenant texte, capture d’écran, Police, logo&#10;&#10;Description générée automatiquement">
            <a:extLst>
              <a:ext uri="{FF2B5EF4-FFF2-40B4-BE49-F238E27FC236}">
                <a16:creationId xmlns:a16="http://schemas.microsoft.com/office/drawing/2014/main" id="{2236B324-E1A4-7B2A-55AF-6572DEB32AD9}"/>
              </a:ext>
            </a:extLst>
          </p:cNvPr>
          <p:cNvPicPr>
            <a:picLocks noChangeAspect="1"/>
          </p:cNvPicPr>
          <p:nvPr/>
        </p:nvPicPr>
        <p:blipFill>
          <a:blip r:embed="rId4"/>
          <a:stretch>
            <a:fillRect/>
          </a:stretch>
        </p:blipFill>
        <p:spPr>
          <a:xfrm>
            <a:off x="8252187" y="2981885"/>
            <a:ext cx="8960996" cy="5709887"/>
          </a:xfrm>
          <a:prstGeom prst="rect">
            <a:avLst/>
          </a:prstGeom>
        </p:spPr>
      </p:pic>
      <p:grpSp>
        <p:nvGrpSpPr>
          <p:cNvPr id="34" name="Group 6">
            <a:extLst>
              <a:ext uri="{FF2B5EF4-FFF2-40B4-BE49-F238E27FC236}">
                <a16:creationId xmlns:a16="http://schemas.microsoft.com/office/drawing/2014/main" id="{BA3C9625-B6B3-2860-8EEE-FC3612E93424}"/>
              </a:ext>
            </a:extLst>
          </p:cNvPr>
          <p:cNvGrpSpPr/>
          <p:nvPr/>
        </p:nvGrpSpPr>
        <p:grpSpPr>
          <a:xfrm>
            <a:off x="1019740" y="-2440228"/>
            <a:ext cx="16916521" cy="10880875"/>
            <a:chOff x="-1217005" y="-26255"/>
            <a:chExt cx="2010049" cy="1928849"/>
          </a:xfrm>
        </p:grpSpPr>
        <p:sp>
          <p:nvSpPr>
            <p:cNvPr id="5" name="Freeform 7">
              <a:extLst>
                <a:ext uri="{FF2B5EF4-FFF2-40B4-BE49-F238E27FC236}">
                  <a16:creationId xmlns:a16="http://schemas.microsoft.com/office/drawing/2014/main" id="{FC2C34D6-848B-0178-84FE-35EE52373263}"/>
                </a:ext>
              </a:extLst>
            </p:cNvPr>
            <p:cNvSpPr/>
            <p:nvPr/>
          </p:nvSpPr>
          <p:spPr>
            <a:xfrm>
              <a:off x="-1217005" y="1089794"/>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7" name="TextBox 8">
              <a:extLst>
                <a:ext uri="{FF2B5EF4-FFF2-40B4-BE49-F238E27FC236}">
                  <a16:creationId xmlns:a16="http://schemas.microsoft.com/office/drawing/2014/main" id="{9CAC7CCC-4E4F-D0E0-0297-8AC201CE0961}"/>
                </a:ext>
              </a:extLst>
            </p:cNvPr>
            <p:cNvSpPr txBox="1"/>
            <p:nvPr/>
          </p:nvSpPr>
          <p:spPr>
            <a:xfrm>
              <a:off x="-19756" y="-26255"/>
              <a:ext cx="812800" cy="850900"/>
            </a:xfrm>
            <a:prstGeom prst="rect">
              <a:avLst/>
            </a:prstGeom>
          </p:spPr>
          <p:txBody>
            <a:bodyPr lIns="50800" tIns="50800" rIns="50800" bIns="50800" rtlCol="0" anchor="ctr"/>
            <a:lstStyle/>
            <a:p>
              <a:pPr algn="ctr">
                <a:lnSpc>
                  <a:spcPts val="2659"/>
                </a:lnSpc>
              </a:pPr>
              <a:endParaRPr/>
            </a:p>
          </p:txBody>
        </p:sp>
      </p:grpSp>
      <p:sp>
        <p:nvSpPr>
          <p:cNvPr id="35" name="ZoneTexte 34">
            <a:extLst>
              <a:ext uri="{FF2B5EF4-FFF2-40B4-BE49-F238E27FC236}">
                <a16:creationId xmlns:a16="http://schemas.microsoft.com/office/drawing/2014/main" id="{CCF417D8-3E2E-A7E3-5C83-3C3889AD4278}"/>
              </a:ext>
            </a:extLst>
          </p:cNvPr>
          <p:cNvSpPr txBox="1"/>
          <p:nvPr/>
        </p:nvSpPr>
        <p:spPr>
          <a:xfrm>
            <a:off x="1601040" y="4080343"/>
            <a:ext cx="5387227" cy="43592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cs typeface="Calibri"/>
              </a:rPr>
              <a:t>1- </a:t>
            </a:r>
            <a:r>
              <a:rPr lang="en-US" sz="2000">
                <a:cs typeface="Calibri"/>
              </a:rPr>
              <a:t>Une interface </a:t>
            </a:r>
            <a:r>
              <a:rPr lang="en-US" sz="2000" err="1">
                <a:cs typeface="Calibri"/>
              </a:rPr>
              <a:t>claire</a:t>
            </a:r>
            <a:r>
              <a:rPr lang="en-US" sz="2000">
                <a:cs typeface="Calibri"/>
              </a:rPr>
              <a:t> et </a:t>
            </a:r>
            <a:r>
              <a:rPr lang="en-US" sz="2000" err="1">
                <a:cs typeface="Calibri"/>
              </a:rPr>
              <a:t>épurée</a:t>
            </a:r>
            <a:r>
              <a:rPr lang="en-US" sz="2000">
                <a:cs typeface="Calibri"/>
              </a:rPr>
              <a:t>, avec des champs bien </a:t>
            </a:r>
            <a:r>
              <a:rPr lang="en-US" sz="2000" err="1">
                <a:cs typeface="Calibri"/>
              </a:rPr>
              <a:t>définis</a:t>
            </a:r>
            <a:r>
              <a:rPr lang="en-US" sz="2000">
                <a:cs typeface="Calibri"/>
              </a:rPr>
              <a:t> pour le nom </a:t>
            </a:r>
            <a:r>
              <a:rPr lang="en-US" sz="2000" err="1">
                <a:cs typeface="Calibri"/>
              </a:rPr>
              <a:t>d'utilisateur</a:t>
            </a:r>
            <a:r>
              <a:rPr lang="en-US" sz="2000">
                <a:cs typeface="Calibri"/>
              </a:rPr>
              <a:t> et le mot de passe.</a:t>
            </a:r>
            <a:endParaRPr lang="fr-FR" sz="2000">
              <a:cs typeface="Calibri"/>
            </a:endParaRPr>
          </a:p>
          <a:p>
            <a:pPr algn="l"/>
            <a:endParaRPr lang="fr-FR">
              <a:cs typeface="Calibri"/>
            </a:endParaRPr>
          </a:p>
          <a:p>
            <a:r>
              <a:rPr lang="fr-FR" b="1">
                <a:cs typeface="Calibri"/>
              </a:rPr>
              <a:t>2- </a:t>
            </a:r>
            <a:r>
              <a:rPr lang="en-US" sz="2000">
                <a:cs typeface="Calibri"/>
              </a:rPr>
              <a:t>Une option de </a:t>
            </a:r>
            <a:r>
              <a:rPr lang="en-US" sz="2000" err="1">
                <a:cs typeface="Calibri"/>
              </a:rPr>
              <a:t>connexion</a:t>
            </a:r>
            <a:r>
              <a:rPr lang="en-US" sz="2000">
                <a:cs typeface="Calibri"/>
              </a:rPr>
              <a:t> </a:t>
            </a:r>
            <a:r>
              <a:rPr lang="en-US" sz="2000" err="1">
                <a:cs typeface="Calibri"/>
              </a:rPr>
              <a:t>rapide</a:t>
            </a:r>
            <a:r>
              <a:rPr lang="en-US" sz="2000">
                <a:cs typeface="Calibri"/>
              </a:rPr>
              <a:t> avec Google </a:t>
            </a:r>
            <a:r>
              <a:rPr lang="en-US" sz="2000" err="1">
                <a:cs typeface="Calibri"/>
              </a:rPr>
              <a:t>est</a:t>
            </a:r>
            <a:r>
              <a:rPr lang="en-US" sz="2000">
                <a:cs typeface="Calibri"/>
              </a:rPr>
              <a:t> disponible, </a:t>
            </a:r>
            <a:r>
              <a:rPr lang="en-US" sz="2000" err="1">
                <a:cs typeface="Calibri"/>
              </a:rPr>
              <a:t>facilitant</a:t>
            </a:r>
            <a:r>
              <a:rPr lang="en-US" sz="2000">
                <a:cs typeface="Calibri"/>
              </a:rPr>
              <a:t> </a:t>
            </a:r>
            <a:r>
              <a:rPr lang="en-US" sz="2000" err="1">
                <a:cs typeface="Calibri"/>
              </a:rPr>
              <a:t>l'accès</a:t>
            </a:r>
            <a:r>
              <a:rPr lang="en-US" sz="2000">
                <a:cs typeface="Calibri"/>
              </a:rPr>
              <a:t> pour les </a:t>
            </a:r>
            <a:r>
              <a:rPr lang="en-US" sz="2000" err="1">
                <a:cs typeface="Calibri"/>
              </a:rPr>
              <a:t>utilisateurs</a:t>
            </a:r>
            <a:r>
              <a:rPr lang="en-US" sz="2000">
                <a:cs typeface="Calibri"/>
              </a:rPr>
              <a:t>.</a:t>
            </a:r>
            <a:endParaRPr lang="fr-FR" sz="2000">
              <a:cs typeface="Calibri"/>
            </a:endParaRPr>
          </a:p>
          <a:p>
            <a:endParaRPr lang="fr-FR">
              <a:cs typeface="Calibri"/>
            </a:endParaRPr>
          </a:p>
          <a:p>
            <a:r>
              <a:rPr lang="en-US" b="1">
                <a:cs typeface="Calibri"/>
              </a:rPr>
              <a:t>3- </a:t>
            </a:r>
            <a:r>
              <a:rPr lang="en-US">
                <a:cs typeface="Calibri"/>
              </a:rPr>
              <a:t>u</a:t>
            </a:r>
            <a:r>
              <a:rPr lang="en-US" sz="2000">
                <a:cs typeface="Calibri"/>
              </a:rPr>
              <a:t>n lien pour </a:t>
            </a:r>
            <a:r>
              <a:rPr lang="en-US" sz="2000" err="1">
                <a:cs typeface="Calibri"/>
              </a:rPr>
              <a:t>récupérer</a:t>
            </a:r>
            <a:r>
              <a:rPr lang="en-US" sz="2000">
                <a:cs typeface="Calibri"/>
              </a:rPr>
              <a:t> le mot de passe </a:t>
            </a:r>
            <a:r>
              <a:rPr lang="en-US" sz="2000" err="1">
                <a:cs typeface="Calibri"/>
              </a:rPr>
              <a:t>oublié</a:t>
            </a:r>
            <a:r>
              <a:rPr lang="en-US" sz="2000">
                <a:cs typeface="Calibri"/>
              </a:rPr>
              <a:t> et </a:t>
            </a:r>
            <a:r>
              <a:rPr lang="en-US" sz="2000" err="1">
                <a:cs typeface="Calibri"/>
              </a:rPr>
              <a:t>une</a:t>
            </a:r>
            <a:r>
              <a:rPr lang="en-US" sz="2000">
                <a:cs typeface="Calibri"/>
              </a:rPr>
              <a:t> option pour </a:t>
            </a:r>
            <a:r>
              <a:rPr lang="en-US" sz="2000" err="1">
                <a:cs typeface="Calibri"/>
              </a:rPr>
              <a:t>s'inscrire</a:t>
            </a:r>
            <a:r>
              <a:rPr lang="en-US" sz="2000">
                <a:cs typeface="Calibri"/>
              </a:rPr>
              <a:t> </a:t>
            </a:r>
            <a:r>
              <a:rPr lang="en-US" sz="2000" err="1">
                <a:cs typeface="Calibri"/>
              </a:rPr>
              <a:t>rapidement</a:t>
            </a:r>
            <a:r>
              <a:rPr lang="en-US" sz="2000">
                <a:cs typeface="Calibri"/>
              </a:rPr>
              <a:t> assure </a:t>
            </a:r>
            <a:r>
              <a:rPr lang="en-US" sz="2000" err="1">
                <a:cs typeface="Calibri"/>
              </a:rPr>
              <a:t>une</a:t>
            </a:r>
            <a:r>
              <a:rPr lang="en-US" sz="2000">
                <a:cs typeface="Calibri"/>
              </a:rPr>
              <a:t> </a:t>
            </a:r>
            <a:r>
              <a:rPr lang="en-US" sz="2000" err="1">
                <a:cs typeface="Calibri"/>
              </a:rPr>
              <a:t>expérience</a:t>
            </a:r>
            <a:r>
              <a:rPr lang="en-US" sz="2000">
                <a:cs typeface="Calibri"/>
              </a:rPr>
              <a:t> </a:t>
            </a:r>
            <a:r>
              <a:rPr lang="en-US" sz="2000" err="1">
                <a:cs typeface="Calibri"/>
              </a:rPr>
              <a:t>utilisateur</a:t>
            </a:r>
            <a:r>
              <a:rPr lang="en-US" sz="2000">
                <a:cs typeface="Calibri"/>
              </a:rPr>
              <a:t> </a:t>
            </a:r>
            <a:r>
              <a:rPr lang="en-US" sz="2000" err="1">
                <a:cs typeface="Calibri"/>
              </a:rPr>
              <a:t>fluide</a:t>
            </a:r>
            <a:r>
              <a:rPr lang="en-US" sz="2000">
                <a:cs typeface="Calibri"/>
              </a:rPr>
              <a:t>, </a:t>
            </a:r>
            <a:r>
              <a:rPr lang="en-US" sz="2000" err="1">
                <a:cs typeface="Calibri"/>
              </a:rPr>
              <a:t>réduisant</a:t>
            </a:r>
            <a:r>
              <a:rPr lang="en-US" sz="2000">
                <a:cs typeface="Calibri"/>
              </a:rPr>
              <a:t> les obstacles à </a:t>
            </a:r>
            <a:r>
              <a:rPr lang="en-US" sz="2000" err="1">
                <a:cs typeface="Calibri"/>
              </a:rPr>
              <a:t>l'utilisation</a:t>
            </a:r>
            <a:r>
              <a:rPr lang="en-US" sz="2000">
                <a:cs typeface="Calibri"/>
              </a:rPr>
              <a:t> du service.</a:t>
            </a:r>
            <a:endParaRPr lang="fr-FR" sz="2000">
              <a:cs typeface="Calibri"/>
            </a:endParaRPr>
          </a:p>
          <a:p>
            <a:endParaRPr lang="fr-FR">
              <a:cs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2" name="Freeform 2"/>
          <p:cNvSpPr/>
          <p:nvPr/>
        </p:nvSpPr>
        <p:spPr>
          <a:xfrm rot="-10800000">
            <a:off x="0" y="0"/>
            <a:ext cx="1036291" cy="1023102"/>
          </a:xfrm>
          <a:custGeom>
            <a:avLst/>
            <a:gdLst/>
            <a:ahLst/>
            <a:cxnLst/>
            <a:rect l="l" t="t" r="r" b="b"/>
            <a:pathLst>
              <a:path w="1036291" h="1023102">
                <a:moveTo>
                  <a:pt x="0" y="0"/>
                </a:moveTo>
                <a:lnTo>
                  <a:pt x="1036291" y="0"/>
                </a:lnTo>
                <a:lnTo>
                  <a:pt x="1036291" y="1023102"/>
                </a:lnTo>
                <a:lnTo>
                  <a:pt x="0" y="10231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3" name="Freeform 3"/>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20" name="TextBox 20"/>
          <p:cNvSpPr txBox="1"/>
          <p:nvPr/>
        </p:nvSpPr>
        <p:spPr>
          <a:xfrm>
            <a:off x="5579710" y="320802"/>
            <a:ext cx="7128580" cy="1120775"/>
          </a:xfrm>
          <a:prstGeom prst="rect">
            <a:avLst/>
          </a:prstGeom>
        </p:spPr>
        <p:txBody>
          <a:bodyPr lIns="0" tIns="0" rIns="0" bIns="0" rtlCol="0" anchor="t">
            <a:spAutoFit/>
          </a:bodyPr>
          <a:lstStyle/>
          <a:p>
            <a:pPr algn="ctr">
              <a:lnSpc>
                <a:spcPts val="9100"/>
              </a:lnSpc>
              <a:spcBef>
                <a:spcPct val="0"/>
              </a:spcBef>
            </a:pPr>
            <a:r>
              <a:rPr lang="en-US" sz="6500" dirty="0">
                <a:solidFill>
                  <a:srgbClr val="FFDE59"/>
                </a:solidFill>
                <a:latin typeface="Anton"/>
              </a:rPr>
              <a:t>ABONNEMENTS</a:t>
            </a:r>
          </a:p>
        </p:txBody>
      </p:sp>
      <p:pic>
        <p:nvPicPr>
          <p:cNvPr id="22" name="Image 21" descr="Une image contenant haltère, sport, personne, intérieur&#10;&#10;Description générée automatiquement">
            <a:extLst>
              <a:ext uri="{FF2B5EF4-FFF2-40B4-BE49-F238E27FC236}">
                <a16:creationId xmlns:a16="http://schemas.microsoft.com/office/drawing/2014/main" id="{A021DC69-B67C-D85A-75F9-22CACB41D6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16826" y="5733075"/>
            <a:ext cx="8255167" cy="3910116"/>
          </a:xfrm>
          <a:prstGeom prst="rect">
            <a:avLst/>
          </a:prstGeom>
        </p:spPr>
      </p:pic>
      <p:pic>
        <p:nvPicPr>
          <p:cNvPr id="24" name="Image 23" descr="Une image contenant texte, capture d’écran, Police, conception&#10;&#10;Description générée automatiquement">
            <a:extLst>
              <a:ext uri="{FF2B5EF4-FFF2-40B4-BE49-F238E27FC236}">
                <a16:creationId xmlns:a16="http://schemas.microsoft.com/office/drawing/2014/main" id="{850A3E37-FBFA-E9AD-0E04-13691A1D09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16825" y="1612889"/>
            <a:ext cx="8255168" cy="3948873"/>
          </a:xfrm>
          <a:prstGeom prst="rect">
            <a:avLst/>
          </a:prstGeom>
        </p:spPr>
      </p:pic>
      <p:grpSp>
        <p:nvGrpSpPr>
          <p:cNvPr id="30" name="Group 6">
            <a:extLst>
              <a:ext uri="{FF2B5EF4-FFF2-40B4-BE49-F238E27FC236}">
                <a16:creationId xmlns:a16="http://schemas.microsoft.com/office/drawing/2014/main" id="{04CFE4E7-0D74-9373-0454-12C642D6B7E9}"/>
              </a:ext>
            </a:extLst>
          </p:cNvPr>
          <p:cNvGrpSpPr/>
          <p:nvPr/>
        </p:nvGrpSpPr>
        <p:grpSpPr>
          <a:xfrm>
            <a:off x="1405222" y="2706130"/>
            <a:ext cx="6777922" cy="6225912"/>
            <a:chOff x="0" y="-38100"/>
            <a:chExt cx="812800" cy="850900"/>
          </a:xfrm>
        </p:grpSpPr>
        <p:sp>
          <p:nvSpPr>
            <p:cNvPr id="31" name="Freeform 7">
              <a:extLst>
                <a:ext uri="{FF2B5EF4-FFF2-40B4-BE49-F238E27FC236}">
                  <a16:creationId xmlns:a16="http://schemas.microsoft.com/office/drawing/2014/main" id="{E723DEC8-75BF-B16F-272C-48F10DD56B5B}"/>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32" name="TextBox 8">
              <a:extLst>
                <a:ext uri="{FF2B5EF4-FFF2-40B4-BE49-F238E27FC236}">
                  <a16:creationId xmlns:a16="http://schemas.microsoft.com/office/drawing/2014/main" id="{A677D0F1-1D37-0299-A813-653EBA17538B}"/>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33" name="TextBox 5">
            <a:extLst>
              <a:ext uri="{FF2B5EF4-FFF2-40B4-BE49-F238E27FC236}">
                <a16:creationId xmlns:a16="http://schemas.microsoft.com/office/drawing/2014/main" id="{4A55CA32-A1E3-C4DF-F655-51DA53D816E2}"/>
              </a:ext>
            </a:extLst>
          </p:cNvPr>
          <p:cNvSpPr txBox="1"/>
          <p:nvPr/>
        </p:nvSpPr>
        <p:spPr>
          <a:xfrm>
            <a:off x="1600200" y="3187596"/>
            <a:ext cx="6019800" cy="5262979"/>
          </a:xfrm>
          <a:prstGeom prst="rect">
            <a:avLst/>
          </a:prstGeom>
        </p:spPr>
        <p:txBody>
          <a:bodyPr wrap="square" lIns="0" tIns="0" rIns="0" bIns="0" rtlCol="0" anchor="t">
            <a:spAutoFit/>
          </a:bodyPr>
          <a:lstStyle/>
          <a:p>
            <a:pPr algn="l">
              <a:buFont typeface="+mj-lt"/>
              <a:buAutoNum type="arabicPeriod"/>
            </a:pPr>
            <a:r>
              <a:rPr lang="fr-CA" b="1" i="0" dirty="0">
                <a:effectLst/>
                <a:latin typeface="Söhne"/>
              </a:rPr>
              <a:t>Page des Abonnements</a:t>
            </a:r>
            <a:r>
              <a:rPr lang="fr-CA" b="0" i="0" dirty="0">
                <a:effectLst/>
                <a:latin typeface="Söhne"/>
              </a:rPr>
              <a:t> :</a:t>
            </a:r>
          </a:p>
          <a:p>
            <a:pPr marL="742950" lvl="1" indent="-285750" algn="l">
              <a:buFont typeface="+mj-lt"/>
              <a:buAutoNum type="arabicPeriod"/>
            </a:pPr>
            <a:r>
              <a:rPr lang="fr-CA" b="0" i="0" dirty="0">
                <a:effectLst/>
                <a:latin typeface="Söhne"/>
              </a:rPr>
              <a:t>Trois options d'abonnement sont proposées :</a:t>
            </a:r>
          </a:p>
          <a:p>
            <a:pPr marL="1143000" lvl="2" indent="-228600" algn="l">
              <a:buFont typeface="+mj-lt"/>
              <a:buAutoNum type="arabicPeriod"/>
            </a:pPr>
            <a:r>
              <a:rPr lang="fr-CA" b="1" i="0" dirty="0">
                <a:effectLst/>
                <a:latin typeface="Söhne"/>
              </a:rPr>
              <a:t>Gratuit</a:t>
            </a:r>
            <a:r>
              <a:rPr lang="fr-CA" b="0" i="0" dirty="0">
                <a:effectLst/>
                <a:latin typeface="Söhne"/>
              </a:rPr>
              <a:t> : Accès limité aux programmes avec 3 essais pour générer des programmes.</a:t>
            </a:r>
          </a:p>
          <a:p>
            <a:pPr marL="1143000" lvl="2" indent="-228600" algn="l">
              <a:buFont typeface="+mj-lt"/>
              <a:buAutoNum type="arabicPeriod"/>
            </a:pPr>
            <a:r>
              <a:rPr lang="fr-CA" b="1" i="0" dirty="0">
                <a:effectLst/>
                <a:latin typeface="Söhne"/>
              </a:rPr>
              <a:t>Basic (6,99 $/mois)</a:t>
            </a:r>
            <a:r>
              <a:rPr lang="fr-CA" b="0" i="0" dirty="0">
                <a:effectLst/>
                <a:latin typeface="Söhne"/>
              </a:rPr>
              <a:t> : Accès illimité aux programmes avec 10 essais par mois.</a:t>
            </a:r>
          </a:p>
          <a:p>
            <a:pPr marL="1143000" lvl="2" indent="-228600" algn="l">
              <a:buFont typeface="+mj-lt"/>
              <a:buAutoNum type="arabicPeriod"/>
            </a:pPr>
            <a:r>
              <a:rPr lang="fr-CA" b="1" i="0" dirty="0">
                <a:effectLst/>
                <a:latin typeface="Söhne"/>
              </a:rPr>
              <a:t>Premium (9,99 $/mois)</a:t>
            </a:r>
            <a:r>
              <a:rPr lang="fr-CA" b="0" i="0" dirty="0">
                <a:effectLst/>
                <a:latin typeface="Söhne"/>
              </a:rPr>
              <a:t> : Accès illimité aux programmes, coaching (en développement) et plans de nutrition (en développement).</a:t>
            </a:r>
          </a:p>
          <a:p>
            <a:pPr marL="742950" lvl="1" indent="-285750" algn="l">
              <a:buFont typeface="+mj-lt"/>
              <a:buAutoNum type="arabicPeriod"/>
            </a:pPr>
            <a:r>
              <a:rPr lang="fr-CA" b="0" i="0" dirty="0">
                <a:effectLst/>
                <a:latin typeface="Söhne"/>
              </a:rPr>
              <a:t>Chaque option a un bouton "Confirmer" pour sélectionner l'abonnement.</a:t>
            </a:r>
          </a:p>
          <a:p>
            <a:pPr algn="l">
              <a:buFont typeface="+mj-lt"/>
              <a:buAutoNum type="arabicPeriod"/>
            </a:pPr>
            <a:r>
              <a:rPr lang="fr-CA" b="1" i="0" dirty="0">
                <a:effectLst/>
                <a:latin typeface="Söhne"/>
              </a:rPr>
              <a:t>Page de Paiement</a:t>
            </a:r>
            <a:r>
              <a:rPr lang="fr-CA" b="0" i="0" dirty="0">
                <a:effectLst/>
                <a:latin typeface="Söhne"/>
              </a:rPr>
              <a:t> :</a:t>
            </a:r>
          </a:p>
          <a:p>
            <a:pPr marL="742950" lvl="1" indent="-285750" algn="l">
              <a:buFont typeface="+mj-lt"/>
              <a:buAutoNum type="arabicPeriod"/>
            </a:pPr>
            <a:r>
              <a:rPr lang="fr-CA" b="0" i="0" dirty="0">
                <a:effectLst/>
                <a:latin typeface="Söhne"/>
              </a:rPr>
              <a:t>Après la sélection d'un abonnement, deux options de paiement apparaissent en glissant :</a:t>
            </a:r>
          </a:p>
          <a:p>
            <a:pPr marL="1143000" lvl="2" indent="-228600" algn="l">
              <a:buFont typeface="+mj-lt"/>
              <a:buAutoNum type="arabicPeriod"/>
            </a:pPr>
            <a:r>
              <a:rPr lang="fr-CA" b="1" i="0" dirty="0">
                <a:effectLst/>
                <a:latin typeface="Söhne"/>
              </a:rPr>
              <a:t>PayPal</a:t>
            </a:r>
            <a:endParaRPr lang="fr-CA" b="0" i="0" dirty="0">
              <a:effectLst/>
              <a:latin typeface="Söhne"/>
            </a:endParaRPr>
          </a:p>
          <a:p>
            <a:pPr marL="1143000" lvl="2" indent="-228600" algn="l">
              <a:buFont typeface="+mj-lt"/>
              <a:buAutoNum type="arabicPeriod"/>
            </a:pPr>
            <a:r>
              <a:rPr lang="fr-CA" b="1" i="0" dirty="0">
                <a:effectLst/>
                <a:latin typeface="Söhne"/>
              </a:rPr>
              <a:t>Carte bancaire</a:t>
            </a:r>
            <a:endParaRPr lang="fr-CA" b="0" i="0" dirty="0">
              <a:effectLst/>
              <a:latin typeface="Söhne"/>
            </a:endParaRPr>
          </a:p>
          <a:p>
            <a:pPr marL="742950" lvl="1" indent="-285750" algn="l">
              <a:buFont typeface="+mj-lt"/>
              <a:buAutoNum type="arabicPeriod"/>
            </a:pPr>
            <a:r>
              <a:rPr lang="fr-CA" b="0" i="0" dirty="0">
                <a:effectLst/>
                <a:latin typeface="Söhne"/>
              </a:rPr>
              <a:t>Une fois le paiement effectué, un email de confirmation est envoyé pour valider le paiement et le changement d'abonnement.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2" name="Freeform 2"/>
          <p:cNvSpPr/>
          <p:nvPr/>
        </p:nvSpPr>
        <p:spPr>
          <a:xfrm rot="-10800000">
            <a:off x="-7591" y="0"/>
            <a:ext cx="1036291" cy="1023102"/>
          </a:xfrm>
          <a:custGeom>
            <a:avLst/>
            <a:gdLst/>
            <a:ahLst/>
            <a:cxnLst/>
            <a:rect l="l" t="t" r="r" b="b"/>
            <a:pathLst>
              <a:path w="1036291" h="1023102">
                <a:moveTo>
                  <a:pt x="0" y="0"/>
                </a:moveTo>
                <a:lnTo>
                  <a:pt x="1036291" y="0"/>
                </a:lnTo>
                <a:lnTo>
                  <a:pt x="1036291" y="1023102"/>
                </a:lnTo>
                <a:lnTo>
                  <a:pt x="0" y="102310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3" name="Freeform 3"/>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8" name="TextBox 8"/>
          <p:cNvSpPr txBox="1"/>
          <p:nvPr/>
        </p:nvSpPr>
        <p:spPr>
          <a:xfrm>
            <a:off x="10819663" y="2180470"/>
            <a:ext cx="5062681" cy="1120626"/>
          </a:xfrm>
          <a:prstGeom prst="rect">
            <a:avLst/>
          </a:prstGeom>
        </p:spPr>
        <p:txBody>
          <a:bodyPr lIns="0" tIns="0" rIns="0" bIns="0" rtlCol="0" anchor="t">
            <a:spAutoFit/>
          </a:bodyPr>
          <a:lstStyle/>
          <a:p>
            <a:pPr algn="l">
              <a:lnSpc>
                <a:spcPts val="9100"/>
              </a:lnSpc>
              <a:spcBef>
                <a:spcPct val="0"/>
              </a:spcBef>
            </a:pPr>
            <a:r>
              <a:rPr lang="en-US" sz="6500">
                <a:solidFill>
                  <a:srgbClr val="FFDE59"/>
                </a:solidFill>
                <a:latin typeface="Anton"/>
              </a:rPr>
              <a:t>APPLICATION</a:t>
            </a:r>
            <a:endParaRPr lang="fr-FR"/>
          </a:p>
        </p:txBody>
      </p:sp>
      <p:pic>
        <p:nvPicPr>
          <p:cNvPr id="10" name="Image 9" descr="Une image contenant capture d’écran, texte">
            <a:extLst>
              <a:ext uri="{FF2B5EF4-FFF2-40B4-BE49-F238E27FC236}">
                <a16:creationId xmlns:a16="http://schemas.microsoft.com/office/drawing/2014/main" id="{BE5E78C4-6530-6F2E-175B-3BDF4A4DAE20}"/>
              </a:ext>
            </a:extLst>
          </p:cNvPr>
          <p:cNvPicPr>
            <a:picLocks noChangeAspect="1"/>
          </p:cNvPicPr>
          <p:nvPr/>
        </p:nvPicPr>
        <p:blipFill>
          <a:blip r:embed="rId4"/>
          <a:stretch>
            <a:fillRect/>
          </a:stretch>
        </p:blipFill>
        <p:spPr>
          <a:xfrm>
            <a:off x="508467" y="3138783"/>
            <a:ext cx="9144000" cy="4429653"/>
          </a:xfrm>
          <a:prstGeom prst="rect">
            <a:avLst/>
          </a:prstGeom>
        </p:spPr>
      </p:pic>
      <p:grpSp>
        <p:nvGrpSpPr>
          <p:cNvPr id="14" name="Group 4">
            <a:extLst>
              <a:ext uri="{FF2B5EF4-FFF2-40B4-BE49-F238E27FC236}">
                <a16:creationId xmlns:a16="http://schemas.microsoft.com/office/drawing/2014/main" id="{30E7D78E-70BB-81E1-892C-5A2A15EA8DF2}"/>
              </a:ext>
            </a:extLst>
          </p:cNvPr>
          <p:cNvGrpSpPr/>
          <p:nvPr/>
        </p:nvGrpSpPr>
        <p:grpSpPr>
          <a:xfrm>
            <a:off x="10490756" y="3400309"/>
            <a:ext cx="693763" cy="726283"/>
            <a:chOff x="0" y="-38100"/>
            <a:chExt cx="812800" cy="850900"/>
          </a:xfrm>
        </p:grpSpPr>
        <p:sp>
          <p:nvSpPr>
            <p:cNvPr id="12" name="Freeform 5">
              <a:extLst>
                <a:ext uri="{FF2B5EF4-FFF2-40B4-BE49-F238E27FC236}">
                  <a16:creationId xmlns:a16="http://schemas.microsoft.com/office/drawing/2014/main" id="{F6EAB8E0-6550-D658-5F56-56F88BBD9D0C}"/>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13" name="TextBox 6">
              <a:extLst>
                <a:ext uri="{FF2B5EF4-FFF2-40B4-BE49-F238E27FC236}">
                  <a16:creationId xmlns:a16="http://schemas.microsoft.com/office/drawing/2014/main" id="{0DC5CD0D-22DB-A556-1DD2-2C66421C4D2C}"/>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6" name="TextBox 10">
            <a:extLst>
              <a:ext uri="{FF2B5EF4-FFF2-40B4-BE49-F238E27FC236}">
                <a16:creationId xmlns:a16="http://schemas.microsoft.com/office/drawing/2014/main" id="{260B5728-5043-1C99-493D-4FA6DC8D30A2}"/>
              </a:ext>
            </a:extLst>
          </p:cNvPr>
          <p:cNvSpPr txBox="1"/>
          <p:nvPr/>
        </p:nvSpPr>
        <p:spPr>
          <a:xfrm>
            <a:off x="10600345" y="3598308"/>
            <a:ext cx="474584" cy="324705"/>
          </a:xfrm>
          <a:prstGeom prst="rect">
            <a:avLst/>
          </a:prstGeom>
        </p:spPr>
        <p:txBody>
          <a:bodyPr lIns="0" tIns="0" rIns="0" bIns="0" rtlCol="0" anchor="t">
            <a:spAutoFit/>
          </a:bodyPr>
          <a:lstStyle/>
          <a:p>
            <a:pPr algn="ctr">
              <a:lnSpc>
                <a:spcPts val="2661"/>
              </a:lnSpc>
              <a:spcBef>
                <a:spcPct val="0"/>
              </a:spcBef>
            </a:pPr>
            <a:r>
              <a:rPr lang="en-US" sz="1900">
                <a:solidFill>
                  <a:srgbClr val="0E0E10"/>
                </a:solidFill>
                <a:latin typeface="Open Sans Bold"/>
              </a:rPr>
              <a:t>A</a:t>
            </a:r>
            <a:endParaRPr lang="fr-FR"/>
          </a:p>
        </p:txBody>
      </p:sp>
      <p:sp>
        <p:nvSpPr>
          <p:cNvPr id="18" name="TextBox 11">
            <a:extLst>
              <a:ext uri="{FF2B5EF4-FFF2-40B4-BE49-F238E27FC236}">
                <a16:creationId xmlns:a16="http://schemas.microsoft.com/office/drawing/2014/main" id="{E5FD9ED7-79E2-C07F-2DF0-FCD8E84B0B59}"/>
              </a:ext>
            </a:extLst>
          </p:cNvPr>
          <p:cNvSpPr txBox="1"/>
          <p:nvPr/>
        </p:nvSpPr>
        <p:spPr>
          <a:xfrm>
            <a:off x="11184519" y="3541307"/>
            <a:ext cx="4493707" cy="753155"/>
          </a:xfrm>
          <a:prstGeom prst="rect">
            <a:avLst/>
          </a:prstGeom>
        </p:spPr>
        <p:txBody>
          <a:bodyPr lIns="0" tIns="0" rIns="0" bIns="0" rtlCol="0" anchor="t">
            <a:spAutoFit/>
          </a:bodyPr>
          <a:lstStyle/>
          <a:p>
            <a:pPr marL="311785" lvl="1" indent="-155575">
              <a:lnSpc>
                <a:spcPts val="2022"/>
              </a:lnSpc>
              <a:spcBef>
                <a:spcPct val="0"/>
              </a:spcBef>
              <a:buFont typeface="Arial"/>
              <a:buChar char="•"/>
            </a:pPr>
            <a:r>
              <a:rPr lang="en-US" sz="2000" err="1">
                <a:solidFill>
                  <a:srgbClr val="ECECEC"/>
                </a:solidFill>
                <a:ea typeface="+mn-lt"/>
                <a:cs typeface="+mn-lt"/>
              </a:rPr>
              <a:t>une</a:t>
            </a:r>
            <a:r>
              <a:rPr lang="en-US" sz="2000">
                <a:solidFill>
                  <a:srgbClr val="ECECEC"/>
                </a:solidFill>
                <a:ea typeface="+mn-lt"/>
                <a:cs typeface="+mn-lt"/>
              </a:rPr>
              <a:t> nouvelle </a:t>
            </a:r>
            <a:r>
              <a:rPr lang="en-US" sz="2000" err="1">
                <a:solidFill>
                  <a:srgbClr val="ECECEC"/>
                </a:solidFill>
                <a:ea typeface="+mn-lt"/>
                <a:cs typeface="+mn-lt"/>
              </a:rPr>
              <a:t>fonctionnalité</a:t>
            </a:r>
            <a:r>
              <a:rPr lang="en-US" sz="2000">
                <a:solidFill>
                  <a:srgbClr val="ECECEC"/>
                </a:solidFill>
                <a:ea typeface="+mn-lt"/>
                <a:cs typeface="+mn-lt"/>
              </a:rPr>
              <a:t> accessible après la </a:t>
            </a:r>
            <a:r>
              <a:rPr lang="en-US" sz="2000" err="1">
                <a:solidFill>
                  <a:srgbClr val="ECECEC"/>
                </a:solidFill>
                <a:ea typeface="+mn-lt"/>
                <a:cs typeface="+mn-lt"/>
              </a:rPr>
              <a:t>connexion</a:t>
            </a:r>
            <a:r>
              <a:rPr lang="en-US" sz="2000">
                <a:solidFill>
                  <a:srgbClr val="ECECEC"/>
                </a:solidFill>
                <a:ea typeface="+mn-lt"/>
                <a:cs typeface="+mn-lt"/>
              </a:rPr>
              <a:t> !!</a:t>
            </a:r>
            <a:endParaRPr lang="fr-FR" sz="2000">
              <a:cs typeface="Calibri"/>
            </a:endParaRPr>
          </a:p>
          <a:p>
            <a:pPr algn="l">
              <a:lnSpc>
                <a:spcPts val="2022"/>
              </a:lnSpc>
              <a:spcBef>
                <a:spcPct val="0"/>
              </a:spcBef>
            </a:pPr>
            <a:endParaRPr lang="en-US" sz="1444">
              <a:solidFill>
                <a:srgbClr val="FFFFFF"/>
              </a:solidFill>
              <a:latin typeface="Open Sans"/>
            </a:endParaRPr>
          </a:p>
        </p:txBody>
      </p:sp>
      <p:sp>
        <p:nvSpPr>
          <p:cNvPr id="20" name="TextBox 12">
            <a:extLst>
              <a:ext uri="{FF2B5EF4-FFF2-40B4-BE49-F238E27FC236}">
                <a16:creationId xmlns:a16="http://schemas.microsoft.com/office/drawing/2014/main" id="{52D12FBE-CE09-373B-B09D-4C6569CF7D8A}"/>
              </a:ext>
            </a:extLst>
          </p:cNvPr>
          <p:cNvSpPr txBox="1"/>
          <p:nvPr/>
        </p:nvSpPr>
        <p:spPr>
          <a:xfrm>
            <a:off x="10504891" y="5104044"/>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0E0E10"/>
                </a:solidFill>
                <a:latin typeface="Open Sans Bold"/>
              </a:rPr>
              <a:t>01</a:t>
            </a:r>
          </a:p>
        </p:txBody>
      </p:sp>
      <p:sp>
        <p:nvSpPr>
          <p:cNvPr id="22" name="TextBox 13">
            <a:extLst>
              <a:ext uri="{FF2B5EF4-FFF2-40B4-BE49-F238E27FC236}">
                <a16:creationId xmlns:a16="http://schemas.microsoft.com/office/drawing/2014/main" id="{0BC3BDAA-B587-5A5B-4D62-BB060FC85485}"/>
              </a:ext>
            </a:extLst>
          </p:cNvPr>
          <p:cNvSpPr txBox="1"/>
          <p:nvPr/>
        </p:nvSpPr>
        <p:spPr>
          <a:xfrm>
            <a:off x="10504891" y="6139768"/>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0E0E10"/>
                </a:solidFill>
                <a:latin typeface="Open Sans Bold"/>
              </a:rPr>
              <a:t>01</a:t>
            </a:r>
          </a:p>
        </p:txBody>
      </p:sp>
      <p:sp>
        <p:nvSpPr>
          <p:cNvPr id="24" name="TextBox 14">
            <a:extLst>
              <a:ext uri="{FF2B5EF4-FFF2-40B4-BE49-F238E27FC236}">
                <a16:creationId xmlns:a16="http://schemas.microsoft.com/office/drawing/2014/main" id="{10C89186-A353-6181-769D-56BA4B673882}"/>
              </a:ext>
            </a:extLst>
          </p:cNvPr>
          <p:cNvSpPr txBox="1"/>
          <p:nvPr/>
        </p:nvSpPr>
        <p:spPr>
          <a:xfrm>
            <a:off x="10504891" y="7175493"/>
            <a:ext cx="552131" cy="371537"/>
          </a:xfrm>
          <a:prstGeom prst="rect">
            <a:avLst/>
          </a:prstGeom>
        </p:spPr>
        <p:txBody>
          <a:bodyPr lIns="0" tIns="0" rIns="0" bIns="0" rtlCol="0" anchor="t">
            <a:spAutoFit/>
          </a:bodyPr>
          <a:lstStyle/>
          <a:p>
            <a:pPr algn="ctr">
              <a:lnSpc>
                <a:spcPts val="3096"/>
              </a:lnSpc>
              <a:spcBef>
                <a:spcPct val="0"/>
              </a:spcBef>
            </a:pPr>
            <a:r>
              <a:rPr lang="en-US" sz="2212">
                <a:solidFill>
                  <a:srgbClr val="0E0E10"/>
                </a:solidFill>
                <a:latin typeface="Open Sans Bold"/>
              </a:rPr>
              <a:t>01</a:t>
            </a:r>
          </a:p>
        </p:txBody>
      </p:sp>
      <p:grpSp>
        <p:nvGrpSpPr>
          <p:cNvPr id="28" name="Group 15">
            <a:extLst>
              <a:ext uri="{FF2B5EF4-FFF2-40B4-BE49-F238E27FC236}">
                <a16:creationId xmlns:a16="http://schemas.microsoft.com/office/drawing/2014/main" id="{82435148-D9D0-3A66-2156-5D87EA463685}"/>
              </a:ext>
            </a:extLst>
          </p:cNvPr>
          <p:cNvGrpSpPr/>
          <p:nvPr/>
        </p:nvGrpSpPr>
        <p:grpSpPr>
          <a:xfrm>
            <a:off x="10490756" y="4254966"/>
            <a:ext cx="693763" cy="726283"/>
            <a:chOff x="0" y="-38100"/>
            <a:chExt cx="812800" cy="850900"/>
          </a:xfrm>
        </p:grpSpPr>
        <p:sp>
          <p:nvSpPr>
            <p:cNvPr id="26" name="Freeform 16">
              <a:extLst>
                <a:ext uri="{FF2B5EF4-FFF2-40B4-BE49-F238E27FC236}">
                  <a16:creationId xmlns:a16="http://schemas.microsoft.com/office/drawing/2014/main" id="{46E33EDC-6F56-CFEA-9607-5939678A1BBC}"/>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27" name="TextBox 17">
              <a:extLst>
                <a:ext uri="{FF2B5EF4-FFF2-40B4-BE49-F238E27FC236}">
                  <a16:creationId xmlns:a16="http://schemas.microsoft.com/office/drawing/2014/main" id="{47792D1F-3166-5022-44B4-15DC4D05BB68}"/>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30" name="TextBox 18">
            <a:extLst>
              <a:ext uri="{FF2B5EF4-FFF2-40B4-BE49-F238E27FC236}">
                <a16:creationId xmlns:a16="http://schemas.microsoft.com/office/drawing/2014/main" id="{1247286A-17EA-C2B3-8276-64249DD73C76}"/>
              </a:ext>
            </a:extLst>
          </p:cNvPr>
          <p:cNvSpPr txBox="1"/>
          <p:nvPr/>
        </p:nvSpPr>
        <p:spPr>
          <a:xfrm>
            <a:off x="10600345" y="4452965"/>
            <a:ext cx="474584" cy="324847"/>
          </a:xfrm>
          <a:prstGeom prst="rect">
            <a:avLst/>
          </a:prstGeom>
        </p:spPr>
        <p:txBody>
          <a:bodyPr lIns="0" tIns="0" rIns="0" bIns="0" rtlCol="0" anchor="t">
            <a:spAutoFit/>
          </a:bodyPr>
          <a:lstStyle/>
          <a:p>
            <a:pPr algn="ctr">
              <a:lnSpc>
                <a:spcPts val="2661"/>
              </a:lnSpc>
              <a:spcBef>
                <a:spcPct val="0"/>
              </a:spcBef>
            </a:pPr>
            <a:r>
              <a:rPr lang="en-US" sz="1900">
                <a:solidFill>
                  <a:srgbClr val="0E0E10"/>
                </a:solidFill>
                <a:latin typeface="Open Sans Bold"/>
              </a:rPr>
              <a:t>B</a:t>
            </a:r>
            <a:endParaRPr lang="en-US" sz="1901">
              <a:solidFill>
                <a:srgbClr val="0E0E10"/>
              </a:solidFill>
              <a:latin typeface="Open Sans Bold"/>
            </a:endParaRPr>
          </a:p>
        </p:txBody>
      </p:sp>
      <p:grpSp>
        <p:nvGrpSpPr>
          <p:cNvPr id="34" name="Group 19">
            <a:extLst>
              <a:ext uri="{FF2B5EF4-FFF2-40B4-BE49-F238E27FC236}">
                <a16:creationId xmlns:a16="http://schemas.microsoft.com/office/drawing/2014/main" id="{45903AE6-5C8C-DEC4-773F-BF7A554B96CF}"/>
              </a:ext>
            </a:extLst>
          </p:cNvPr>
          <p:cNvGrpSpPr/>
          <p:nvPr/>
        </p:nvGrpSpPr>
        <p:grpSpPr>
          <a:xfrm>
            <a:off x="10490756" y="5110655"/>
            <a:ext cx="693763" cy="726283"/>
            <a:chOff x="0" y="-38100"/>
            <a:chExt cx="812800" cy="850900"/>
          </a:xfrm>
        </p:grpSpPr>
        <p:sp>
          <p:nvSpPr>
            <p:cNvPr id="32" name="Freeform 20">
              <a:extLst>
                <a:ext uri="{FF2B5EF4-FFF2-40B4-BE49-F238E27FC236}">
                  <a16:creationId xmlns:a16="http://schemas.microsoft.com/office/drawing/2014/main" id="{B93304B5-CA01-588E-27C1-E69F3CFE522E}"/>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33" name="TextBox 21">
              <a:extLst>
                <a:ext uri="{FF2B5EF4-FFF2-40B4-BE49-F238E27FC236}">
                  <a16:creationId xmlns:a16="http://schemas.microsoft.com/office/drawing/2014/main" id="{F4E3A52F-AE7F-B963-AC05-3675E1C98DAE}"/>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36" name="TextBox 22">
            <a:extLst>
              <a:ext uri="{FF2B5EF4-FFF2-40B4-BE49-F238E27FC236}">
                <a16:creationId xmlns:a16="http://schemas.microsoft.com/office/drawing/2014/main" id="{96718A0C-09A6-EA39-6E81-96F6E90D7FF3}"/>
              </a:ext>
            </a:extLst>
          </p:cNvPr>
          <p:cNvSpPr txBox="1"/>
          <p:nvPr/>
        </p:nvSpPr>
        <p:spPr>
          <a:xfrm>
            <a:off x="10600345" y="5308654"/>
            <a:ext cx="474584" cy="324847"/>
          </a:xfrm>
          <a:prstGeom prst="rect">
            <a:avLst/>
          </a:prstGeom>
        </p:spPr>
        <p:txBody>
          <a:bodyPr lIns="0" tIns="0" rIns="0" bIns="0" rtlCol="0" anchor="t">
            <a:spAutoFit/>
          </a:bodyPr>
          <a:lstStyle/>
          <a:p>
            <a:pPr algn="ctr">
              <a:lnSpc>
                <a:spcPts val="2661"/>
              </a:lnSpc>
              <a:spcBef>
                <a:spcPct val="0"/>
              </a:spcBef>
            </a:pPr>
            <a:r>
              <a:rPr lang="en-US" sz="1900">
                <a:solidFill>
                  <a:srgbClr val="0E0E10"/>
                </a:solidFill>
                <a:latin typeface="Open Sans Bold"/>
              </a:rPr>
              <a:t>C-1</a:t>
            </a:r>
            <a:endParaRPr lang="en-US" sz="1901">
              <a:solidFill>
                <a:srgbClr val="0E0E10"/>
              </a:solidFill>
              <a:latin typeface="Open Sans Bold"/>
            </a:endParaRPr>
          </a:p>
        </p:txBody>
      </p:sp>
      <p:grpSp>
        <p:nvGrpSpPr>
          <p:cNvPr id="40" name="Group 23">
            <a:extLst>
              <a:ext uri="{FF2B5EF4-FFF2-40B4-BE49-F238E27FC236}">
                <a16:creationId xmlns:a16="http://schemas.microsoft.com/office/drawing/2014/main" id="{8E5EBC1D-179D-29A0-FDAD-BDD290A6BEEE}"/>
              </a:ext>
            </a:extLst>
          </p:cNvPr>
          <p:cNvGrpSpPr/>
          <p:nvPr/>
        </p:nvGrpSpPr>
        <p:grpSpPr>
          <a:xfrm>
            <a:off x="10490756" y="5966343"/>
            <a:ext cx="693763" cy="726283"/>
            <a:chOff x="0" y="-38100"/>
            <a:chExt cx="812800" cy="850900"/>
          </a:xfrm>
        </p:grpSpPr>
        <p:sp>
          <p:nvSpPr>
            <p:cNvPr id="38" name="Freeform 24">
              <a:extLst>
                <a:ext uri="{FF2B5EF4-FFF2-40B4-BE49-F238E27FC236}">
                  <a16:creationId xmlns:a16="http://schemas.microsoft.com/office/drawing/2014/main" id="{73500AAF-D501-ADEC-6450-2F27114C373F}"/>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39" name="TextBox 25">
              <a:extLst>
                <a:ext uri="{FF2B5EF4-FFF2-40B4-BE49-F238E27FC236}">
                  <a16:creationId xmlns:a16="http://schemas.microsoft.com/office/drawing/2014/main" id="{66FEEFF3-3085-271D-B668-D7A99B9461E0}"/>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42" name="TextBox 26">
            <a:extLst>
              <a:ext uri="{FF2B5EF4-FFF2-40B4-BE49-F238E27FC236}">
                <a16:creationId xmlns:a16="http://schemas.microsoft.com/office/drawing/2014/main" id="{1A0A2209-6079-7212-5231-55F02214CE59}"/>
              </a:ext>
            </a:extLst>
          </p:cNvPr>
          <p:cNvSpPr txBox="1"/>
          <p:nvPr/>
        </p:nvSpPr>
        <p:spPr>
          <a:xfrm>
            <a:off x="10600345" y="6164342"/>
            <a:ext cx="474584" cy="324847"/>
          </a:xfrm>
          <a:prstGeom prst="rect">
            <a:avLst/>
          </a:prstGeom>
        </p:spPr>
        <p:txBody>
          <a:bodyPr lIns="0" tIns="0" rIns="0" bIns="0" rtlCol="0" anchor="t">
            <a:spAutoFit/>
          </a:bodyPr>
          <a:lstStyle/>
          <a:p>
            <a:pPr algn="ctr">
              <a:lnSpc>
                <a:spcPts val="2661"/>
              </a:lnSpc>
              <a:spcBef>
                <a:spcPct val="0"/>
              </a:spcBef>
            </a:pPr>
            <a:r>
              <a:rPr lang="en-US" sz="1900">
                <a:solidFill>
                  <a:srgbClr val="0E0E10"/>
                </a:solidFill>
                <a:latin typeface="Open Sans Bold"/>
              </a:rPr>
              <a:t>C-2</a:t>
            </a:r>
            <a:endParaRPr lang="en-US" sz="1901">
              <a:solidFill>
                <a:srgbClr val="0E0E10"/>
              </a:solidFill>
              <a:latin typeface="Open Sans Bold"/>
            </a:endParaRPr>
          </a:p>
        </p:txBody>
      </p:sp>
      <p:grpSp>
        <p:nvGrpSpPr>
          <p:cNvPr id="46" name="Group 27">
            <a:extLst>
              <a:ext uri="{FF2B5EF4-FFF2-40B4-BE49-F238E27FC236}">
                <a16:creationId xmlns:a16="http://schemas.microsoft.com/office/drawing/2014/main" id="{F80A5330-933B-5D13-CB79-1723CF87216A}"/>
              </a:ext>
            </a:extLst>
          </p:cNvPr>
          <p:cNvGrpSpPr/>
          <p:nvPr/>
        </p:nvGrpSpPr>
        <p:grpSpPr>
          <a:xfrm>
            <a:off x="10490756" y="6834191"/>
            <a:ext cx="693763" cy="726283"/>
            <a:chOff x="0" y="-38100"/>
            <a:chExt cx="812800" cy="850900"/>
          </a:xfrm>
        </p:grpSpPr>
        <p:sp>
          <p:nvSpPr>
            <p:cNvPr id="44" name="Freeform 28">
              <a:extLst>
                <a:ext uri="{FF2B5EF4-FFF2-40B4-BE49-F238E27FC236}">
                  <a16:creationId xmlns:a16="http://schemas.microsoft.com/office/drawing/2014/main" id="{A7FC6845-6083-9F86-9792-ECF147DAE0D7}"/>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45" name="TextBox 29">
              <a:extLst>
                <a:ext uri="{FF2B5EF4-FFF2-40B4-BE49-F238E27FC236}">
                  <a16:creationId xmlns:a16="http://schemas.microsoft.com/office/drawing/2014/main" id="{A1557032-354F-0E24-686D-6A8220E82E86}"/>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48" name="TextBox 30">
            <a:extLst>
              <a:ext uri="{FF2B5EF4-FFF2-40B4-BE49-F238E27FC236}">
                <a16:creationId xmlns:a16="http://schemas.microsoft.com/office/drawing/2014/main" id="{F56EDE54-1A55-0F26-226B-F465B2D09F59}"/>
              </a:ext>
            </a:extLst>
          </p:cNvPr>
          <p:cNvSpPr txBox="1"/>
          <p:nvPr/>
        </p:nvSpPr>
        <p:spPr>
          <a:xfrm>
            <a:off x="10600345" y="7032190"/>
            <a:ext cx="474584" cy="322589"/>
          </a:xfrm>
          <a:prstGeom prst="rect">
            <a:avLst/>
          </a:prstGeom>
        </p:spPr>
        <p:txBody>
          <a:bodyPr lIns="0" tIns="0" rIns="0" bIns="0" rtlCol="0" anchor="t">
            <a:spAutoFit/>
          </a:bodyPr>
          <a:lstStyle/>
          <a:p>
            <a:pPr algn="ctr">
              <a:lnSpc>
                <a:spcPts val="2661"/>
              </a:lnSpc>
              <a:spcBef>
                <a:spcPct val="0"/>
              </a:spcBef>
            </a:pPr>
            <a:r>
              <a:rPr lang="en-US" sz="1900">
                <a:solidFill>
                  <a:srgbClr val="0E0E10"/>
                </a:solidFill>
                <a:latin typeface="Open Sans Bold"/>
              </a:rPr>
              <a:t>C-3</a:t>
            </a:r>
            <a:endParaRPr lang="en-US" sz="1901">
              <a:solidFill>
                <a:srgbClr val="0E0E10"/>
              </a:solidFill>
              <a:latin typeface="Open Sans Bold"/>
            </a:endParaRPr>
          </a:p>
        </p:txBody>
      </p:sp>
      <p:sp>
        <p:nvSpPr>
          <p:cNvPr id="50" name="TextBox 31">
            <a:extLst>
              <a:ext uri="{FF2B5EF4-FFF2-40B4-BE49-F238E27FC236}">
                <a16:creationId xmlns:a16="http://schemas.microsoft.com/office/drawing/2014/main" id="{DB220239-F154-2E62-7ADF-96A05FCEC161}"/>
              </a:ext>
            </a:extLst>
          </p:cNvPr>
          <p:cNvSpPr txBox="1"/>
          <p:nvPr/>
        </p:nvSpPr>
        <p:spPr>
          <a:xfrm>
            <a:off x="11184519" y="4295253"/>
            <a:ext cx="4493707" cy="1009635"/>
          </a:xfrm>
          <a:prstGeom prst="rect">
            <a:avLst/>
          </a:prstGeom>
        </p:spPr>
        <p:txBody>
          <a:bodyPr lIns="0" tIns="0" rIns="0" bIns="0" rtlCol="0" anchor="t">
            <a:spAutoFit/>
          </a:bodyPr>
          <a:lstStyle/>
          <a:p>
            <a:pPr marL="311785" lvl="1" indent="-155575">
              <a:lnSpc>
                <a:spcPts val="2022"/>
              </a:lnSpc>
              <a:spcBef>
                <a:spcPct val="0"/>
              </a:spcBef>
              <a:buFont typeface="Arial"/>
              <a:buChar char="•"/>
            </a:pPr>
            <a:r>
              <a:rPr lang="en-US" sz="2000">
                <a:solidFill>
                  <a:srgbClr val="ECECEC"/>
                </a:solidFill>
                <a:ea typeface="+mn-lt"/>
                <a:cs typeface="+mn-lt"/>
              </a:rPr>
              <a:t>Des transitions </a:t>
            </a:r>
            <a:r>
              <a:rPr lang="en-US" sz="2000" err="1">
                <a:solidFill>
                  <a:srgbClr val="ECECEC"/>
                </a:solidFill>
                <a:ea typeface="+mn-lt"/>
                <a:cs typeface="+mn-lt"/>
              </a:rPr>
              <a:t>fluides</a:t>
            </a:r>
            <a:r>
              <a:rPr lang="en-US" sz="2000">
                <a:solidFill>
                  <a:srgbClr val="ECECEC"/>
                </a:solidFill>
                <a:ea typeface="+mn-lt"/>
                <a:cs typeface="+mn-lt"/>
              </a:rPr>
              <a:t> entre </a:t>
            </a:r>
            <a:r>
              <a:rPr lang="en-US" sz="2000" err="1">
                <a:solidFill>
                  <a:srgbClr val="ECECEC"/>
                </a:solidFill>
                <a:ea typeface="+mn-lt"/>
                <a:cs typeface="+mn-lt"/>
              </a:rPr>
              <a:t>chaque</a:t>
            </a:r>
            <a:r>
              <a:rPr lang="en-US" sz="2000">
                <a:solidFill>
                  <a:srgbClr val="ECECEC"/>
                </a:solidFill>
                <a:ea typeface="+mn-lt"/>
                <a:cs typeface="+mn-lt"/>
              </a:rPr>
              <a:t> </a:t>
            </a:r>
            <a:r>
              <a:rPr lang="en-US" sz="2000" err="1">
                <a:solidFill>
                  <a:srgbClr val="ECECEC"/>
                </a:solidFill>
                <a:ea typeface="+mn-lt"/>
                <a:cs typeface="+mn-lt"/>
              </a:rPr>
              <a:t>icône</a:t>
            </a:r>
            <a:r>
              <a:rPr lang="en-US" sz="2000">
                <a:solidFill>
                  <a:srgbClr val="ECECEC"/>
                </a:solidFill>
                <a:ea typeface="+mn-lt"/>
                <a:cs typeface="+mn-lt"/>
              </a:rPr>
              <a:t>, </a:t>
            </a:r>
            <a:r>
              <a:rPr lang="en-US" sz="2000" err="1">
                <a:solidFill>
                  <a:srgbClr val="ECECEC"/>
                </a:solidFill>
                <a:ea typeface="+mn-lt"/>
                <a:cs typeface="+mn-lt"/>
              </a:rPr>
              <a:t>assurant</a:t>
            </a:r>
            <a:r>
              <a:rPr lang="en-US" sz="2000">
                <a:solidFill>
                  <a:srgbClr val="ECECEC"/>
                </a:solidFill>
                <a:ea typeface="+mn-lt"/>
                <a:cs typeface="+mn-lt"/>
              </a:rPr>
              <a:t> </a:t>
            </a:r>
            <a:r>
              <a:rPr lang="en-US" sz="2000" err="1">
                <a:solidFill>
                  <a:srgbClr val="ECECEC"/>
                </a:solidFill>
                <a:ea typeface="+mn-lt"/>
                <a:cs typeface="+mn-lt"/>
              </a:rPr>
              <a:t>une</a:t>
            </a:r>
            <a:r>
              <a:rPr lang="en-US" sz="2000">
                <a:solidFill>
                  <a:srgbClr val="ECECEC"/>
                </a:solidFill>
                <a:ea typeface="+mn-lt"/>
                <a:cs typeface="+mn-lt"/>
              </a:rPr>
              <a:t> </a:t>
            </a:r>
            <a:r>
              <a:rPr lang="en-US" sz="2000" err="1">
                <a:solidFill>
                  <a:srgbClr val="ECECEC"/>
                </a:solidFill>
                <a:ea typeface="+mn-lt"/>
                <a:cs typeface="+mn-lt"/>
              </a:rPr>
              <a:t>expérience</a:t>
            </a:r>
            <a:r>
              <a:rPr lang="en-US" sz="2000">
                <a:solidFill>
                  <a:srgbClr val="ECECEC"/>
                </a:solidFill>
                <a:ea typeface="+mn-lt"/>
                <a:cs typeface="+mn-lt"/>
              </a:rPr>
              <a:t> </a:t>
            </a:r>
            <a:r>
              <a:rPr lang="en-US" sz="2000" err="1">
                <a:solidFill>
                  <a:srgbClr val="ECECEC"/>
                </a:solidFill>
                <a:ea typeface="+mn-lt"/>
                <a:cs typeface="+mn-lt"/>
              </a:rPr>
              <a:t>utilisateur</a:t>
            </a:r>
            <a:r>
              <a:rPr lang="en-US" sz="2000">
                <a:solidFill>
                  <a:srgbClr val="ECECEC"/>
                </a:solidFill>
                <a:ea typeface="+mn-lt"/>
                <a:cs typeface="+mn-lt"/>
              </a:rPr>
              <a:t> </a:t>
            </a:r>
            <a:r>
              <a:rPr lang="en-US" sz="2000" err="1">
                <a:solidFill>
                  <a:srgbClr val="ECECEC"/>
                </a:solidFill>
                <a:ea typeface="+mn-lt"/>
                <a:cs typeface="+mn-lt"/>
              </a:rPr>
              <a:t>agréable</a:t>
            </a:r>
            <a:r>
              <a:rPr lang="en-US" sz="2000">
                <a:solidFill>
                  <a:srgbClr val="ECECEC"/>
                </a:solidFill>
                <a:ea typeface="+mn-lt"/>
                <a:cs typeface="+mn-lt"/>
              </a:rPr>
              <a:t> et sans interruption.</a:t>
            </a:r>
            <a:endParaRPr lang="fr-FR" sz="2000">
              <a:solidFill>
                <a:srgbClr val="ECECEC"/>
              </a:solidFill>
              <a:ea typeface="+mn-lt"/>
              <a:cs typeface="+mn-lt"/>
            </a:endParaRPr>
          </a:p>
          <a:p>
            <a:pPr algn="l">
              <a:lnSpc>
                <a:spcPts val="2022"/>
              </a:lnSpc>
              <a:spcBef>
                <a:spcPct val="0"/>
              </a:spcBef>
            </a:pPr>
            <a:endParaRPr lang="en-US" sz="1444">
              <a:solidFill>
                <a:srgbClr val="FFFFFF"/>
              </a:solidFill>
              <a:latin typeface="Open Sans"/>
            </a:endParaRPr>
          </a:p>
        </p:txBody>
      </p:sp>
      <p:sp>
        <p:nvSpPr>
          <p:cNvPr id="52" name="TextBox 32">
            <a:extLst>
              <a:ext uri="{FF2B5EF4-FFF2-40B4-BE49-F238E27FC236}">
                <a16:creationId xmlns:a16="http://schemas.microsoft.com/office/drawing/2014/main" id="{B7EB22A4-600C-AB01-52B5-3E0D5D73A4CF}"/>
              </a:ext>
            </a:extLst>
          </p:cNvPr>
          <p:cNvSpPr txBox="1"/>
          <p:nvPr/>
        </p:nvSpPr>
        <p:spPr>
          <a:xfrm>
            <a:off x="11335798" y="5196243"/>
            <a:ext cx="5939265" cy="854273"/>
          </a:xfrm>
          <a:prstGeom prst="rect">
            <a:avLst/>
          </a:prstGeom>
        </p:spPr>
        <p:txBody>
          <a:bodyPr wrap="square" lIns="0" tIns="0" rIns="0" bIns="0" rtlCol="0" anchor="t">
            <a:spAutoFit/>
          </a:bodyPr>
          <a:lstStyle/>
          <a:p>
            <a:pPr marL="285750" indent="-285750">
              <a:buFont typeface="Arial"/>
              <a:buChar char="•"/>
            </a:pPr>
            <a:r>
              <a:rPr lang="en-US" sz="2000" b="1" err="1">
                <a:solidFill>
                  <a:srgbClr val="FFFFFF"/>
                </a:solidFill>
                <a:ea typeface="+mn-lt"/>
                <a:cs typeface="+mn-lt"/>
              </a:rPr>
              <a:t>Historique</a:t>
            </a:r>
            <a:r>
              <a:rPr lang="en-US" sz="2000">
                <a:solidFill>
                  <a:srgbClr val="ECECEC"/>
                </a:solidFill>
                <a:ea typeface="+mn-lt"/>
                <a:cs typeface="+mn-lt"/>
              </a:rPr>
              <a:t> : Consulter </a:t>
            </a:r>
            <a:r>
              <a:rPr lang="en-US" sz="2000" err="1">
                <a:solidFill>
                  <a:srgbClr val="ECECEC"/>
                </a:solidFill>
                <a:ea typeface="+mn-lt"/>
                <a:cs typeface="+mn-lt"/>
              </a:rPr>
              <a:t>l'historique</a:t>
            </a:r>
            <a:r>
              <a:rPr lang="en-US" sz="2000">
                <a:solidFill>
                  <a:srgbClr val="ECECEC"/>
                </a:solidFill>
                <a:ea typeface="+mn-lt"/>
                <a:cs typeface="+mn-lt"/>
              </a:rPr>
              <a:t> des </a:t>
            </a:r>
            <a:r>
              <a:rPr lang="en-US" sz="2000" err="1">
                <a:solidFill>
                  <a:srgbClr val="ECECEC"/>
                </a:solidFill>
                <a:ea typeface="+mn-lt"/>
                <a:cs typeface="+mn-lt"/>
              </a:rPr>
              <a:t>entraînement</a:t>
            </a:r>
            <a:r>
              <a:rPr lang="en-US" sz="2000">
                <a:solidFill>
                  <a:srgbClr val="ECECEC"/>
                </a:solidFill>
                <a:ea typeface="+mn-lt"/>
                <a:cs typeface="+mn-lt"/>
              </a:rPr>
              <a:t> et </a:t>
            </a:r>
            <a:r>
              <a:rPr lang="en-US" sz="2000" err="1">
                <a:solidFill>
                  <a:srgbClr val="ECECEC"/>
                </a:solidFill>
                <a:ea typeface="+mn-lt"/>
                <a:cs typeface="+mn-lt"/>
              </a:rPr>
              <a:t>suivre</a:t>
            </a:r>
            <a:r>
              <a:rPr lang="en-US" sz="2000">
                <a:solidFill>
                  <a:srgbClr val="ECECEC"/>
                </a:solidFill>
                <a:ea typeface="+mn-lt"/>
                <a:cs typeface="+mn-lt"/>
              </a:rPr>
              <a:t> les </a:t>
            </a:r>
            <a:r>
              <a:rPr lang="en-US" sz="2000" err="1">
                <a:solidFill>
                  <a:srgbClr val="ECECEC"/>
                </a:solidFill>
                <a:ea typeface="+mn-lt"/>
                <a:cs typeface="+mn-lt"/>
              </a:rPr>
              <a:t>progrès</a:t>
            </a:r>
            <a:r>
              <a:rPr lang="en-US" sz="2000">
                <a:solidFill>
                  <a:srgbClr val="ECECEC"/>
                </a:solidFill>
                <a:ea typeface="+mn-lt"/>
                <a:cs typeface="+mn-lt"/>
              </a:rPr>
              <a:t>.</a:t>
            </a:r>
            <a:endParaRPr lang="fr-FR" sz="2000">
              <a:cs typeface="Calibri"/>
            </a:endParaRPr>
          </a:p>
          <a:p>
            <a:pPr algn="l">
              <a:lnSpc>
                <a:spcPts val="2022"/>
              </a:lnSpc>
              <a:spcBef>
                <a:spcPct val="0"/>
              </a:spcBef>
            </a:pPr>
            <a:endParaRPr lang="en-US" sz="1400">
              <a:solidFill>
                <a:srgbClr val="FFFFFF"/>
              </a:solidFill>
              <a:latin typeface="Open Sans"/>
              <a:ea typeface="Open Sans"/>
              <a:cs typeface="Open Sans"/>
            </a:endParaRPr>
          </a:p>
        </p:txBody>
      </p:sp>
      <p:sp>
        <p:nvSpPr>
          <p:cNvPr id="54" name="TextBox 33">
            <a:extLst>
              <a:ext uri="{FF2B5EF4-FFF2-40B4-BE49-F238E27FC236}">
                <a16:creationId xmlns:a16="http://schemas.microsoft.com/office/drawing/2014/main" id="{CB3C1BBA-808E-1943-F540-1E50D919A00C}"/>
              </a:ext>
            </a:extLst>
          </p:cNvPr>
          <p:cNvSpPr txBox="1"/>
          <p:nvPr/>
        </p:nvSpPr>
        <p:spPr>
          <a:xfrm>
            <a:off x="10781106" y="6156053"/>
            <a:ext cx="6191398" cy="1266116"/>
          </a:xfrm>
          <a:prstGeom prst="rect">
            <a:avLst/>
          </a:prstGeom>
        </p:spPr>
        <p:txBody>
          <a:bodyPr wrap="square" lIns="0" tIns="0" rIns="0" bIns="0" rtlCol="0" anchor="t">
            <a:spAutoFit/>
          </a:bodyPr>
          <a:lstStyle/>
          <a:p>
            <a:pPr marL="899160" indent="-285750">
              <a:lnSpc>
                <a:spcPts val="2022"/>
              </a:lnSpc>
              <a:buFont typeface="Arial"/>
              <a:buChar char="•"/>
            </a:pPr>
            <a:r>
              <a:rPr lang="en-US" sz="2000" b="1" err="1">
                <a:solidFill>
                  <a:srgbClr val="FFFFFF"/>
                </a:solidFill>
                <a:ea typeface="+mn-lt"/>
                <a:cs typeface="+mn-lt"/>
              </a:rPr>
              <a:t>Profil</a:t>
            </a:r>
            <a:r>
              <a:rPr lang="en-US" sz="2000">
                <a:solidFill>
                  <a:srgbClr val="ECECEC"/>
                </a:solidFill>
                <a:ea typeface="+mn-lt"/>
                <a:cs typeface="+mn-lt"/>
              </a:rPr>
              <a:t> : </a:t>
            </a:r>
            <a:r>
              <a:rPr lang="en-US" sz="2000" err="1">
                <a:solidFill>
                  <a:srgbClr val="ECECEC"/>
                </a:solidFill>
                <a:ea typeface="+mn-lt"/>
                <a:cs typeface="+mn-lt"/>
              </a:rPr>
              <a:t>Accès</a:t>
            </a:r>
            <a:r>
              <a:rPr lang="en-US" sz="2000">
                <a:solidFill>
                  <a:srgbClr val="ECECEC"/>
                </a:solidFill>
                <a:ea typeface="+mn-lt"/>
                <a:cs typeface="+mn-lt"/>
              </a:rPr>
              <a:t> </a:t>
            </a:r>
            <a:r>
              <a:rPr lang="en-US" sz="2000" err="1">
                <a:solidFill>
                  <a:srgbClr val="ECECEC"/>
                </a:solidFill>
                <a:ea typeface="+mn-lt"/>
                <a:cs typeface="+mn-lt"/>
              </a:rPr>
              <a:t>rapide</a:t>
            </a:r>
            <a:r>
              <a:rPr lang="en-US" sz="2000">
                <a:solidFill>
                  <a:srgbClr val="ECECEC"/>
                </a:solidFill>
                <a:ea typeface="+mn-lt"/>
                <a:cs typeface="+mn-lt"/>
              </a:rPr>
              <a:t> aux </a:t>
            </a:r>
            <a:r>
              <a:rPr lang="en-US" sz="2000" err="1">
                <a:solidFill>
                  <a:srgbClr val="ECECEC"/>
                </a:solidFill>
                <a:ea typeface="+mn-lt"/>
                <a:cs typeface="+mn-lt"/>
              </a:rPr>
              <a:t>informations</a:t>
            </a:r>
            <a:r>
              <a:rPr lang="en-US" sz="2000">
                <a:solidFill>
                  <a:srgbClr val="ECECEC"/>
                </a:solidFill>
                <a:ea typeface="+mn-lt"/>
                <a:cs typeface="+mn-lt"/>
              </a:rPr>
              <a:t> </a:t>
            </a:r>
            <a:r>
              <a:rPr lang="en-US" sz="2000" err="1">
                <a:solidFill>
                  <a:srgbClr val="ECECEC"/>
                </a:solidFill>
                <a:ea typeface="+mn-lt"/>
                <a:cs typeface="+mn-lt"/>
              </a:rPr>
              <a:t>personnelles</a:t>
            </a:r>
            <a:r>
              <a:rPr lang="en-US" sz="2000">
                <a:solidFill>
                  <a:srgbClr val="ECECEC"/>
                </a:solidFill>
                <a:ea typeface="+mn-lt"/>
                <a:cs typeface="+mn-lt"/>
              </a:rPr>
              <a:t> et aux abonnements. </a:t>
            </a:r>
            <a:endParaRPr lang="fr-FR" sz="2000">
              <a:cs typeface="Calibri"/>
            </a:endParaRPr>
          </a:p>
          <a:p>
            <a:pPr marL="311785" lvl="1" indent="-155575" algn="l">
              <a:lnSpc>
                <a:spcPts val="2022"/>
              </a:lnSpc>
              <a:buFont typeface="Arial"/>
              <a:buChar char="•"/>
            </a:pPr>
            <a:endParaRPr lang="en-US" sz="1400">
              <a:solidFill>
                <a:srgbClr val="FFFFFF"/>
              </a:solidFill>
              <a:latin typeface="Open Sans"/>
              <a:ea typeface="Open Sans"/>
              <a:cs typeface="Open Sans"/>
            </a:endParaRPr>
          </a:p>
          <a:p>
            <a:pPr algn="l">
              <a:lnSpc>
                <a:spcPts val="2022"/>
              </a:lnSpc>
            </a:pPr>
            <a:endParaRPr lang="en-US" sz="1444">
              <a:solidFill>
                <a:srgbClr val="FFFFFF"/>
              </a:solidFill>
              <a:latin typeface="Open Sans"/>
            </a:endParaRPr>
          </a:p>
          <a:p>
            <a:pPr algn="l">
              <a:lnSpc>
                <a:spcPts val="2022"/>
              </a:lnSpc>
              <a:spcBef>
                <a:spcPct val="0"/>
              </a:spcBef>
            </a:pPr>
            <a:endParaRPr lang="en-US" sz="1444">
              <a:solidFill>
                <a:srgbClr val="FFFFFF"/>
              </a:solidFill>
              <a:latin typeface="Open Sans"/>
            </a:endParaRPr>
          </a:p>
        </p:txBody>
      </p:sp>
      <p:sp>
        <p:nvSpPr>
          <p:cNvPr id="56" name="TextBox 34">
            <a:extLst>
              <a:ext uri="{FF2B5EF4-FFF2-40B4-BE49-F238E27FC236}">
                <a16:creationId xmlns:a16="http://schemas.microsoft.com/office/drawing/2014/main" id="{3F061DCA-CDDC-3F9C-7045-7E07AD227217}"/>
              </a:ext>
            </a:extLst>
          </p:cNvPr>
          <p:cNvSpPr txBox="1"/>
          <p:nvPr/>
        </p:nvSpPr>
        <p:spPr>
          <a:xfrm>
            <a:off x="10814726" y="6842446"/>
            <a:ext cx="5922456" cy="1009635"/>
          </a:xfrm>
          <a:prstGeom prst="rect">
            <a:avLst/>
          </a:prstGeom>
        </p:spPr>
        <p:txBody>
          <a:bodyPr wrap="square" lIns="0" tIns="0" rIns="0" bIns="0" rtlCol="0" anchor="t">
            <a:spAutoFit/>
          </a:bodyPr>
          <a:lstStyle/>
          <a:p>
            <a:pPr marL="899160" indent="-285750">
              <a:lnSpc>
                <a:spcPts val="2022"/>
              </a:lnSpc>
              <a:spcBef>
                <a:spcPct val="0"/>
              </a:spcBef>
              <a:buFont typeface="Arial"/>
              <a:buChar char="•"/>
            </a:pPr>
            <a:r>
              <a:rPr lang="en-US" sz="2000" b="1" err="1">
                <a:solidFill>
                  <a:srgbClr val="FFFFFF"/>
                </a:solidFill>
                <a:ea typeface="+mn-lt"/>
                <a:cs typeface="+mn-lt"/>
              </a:rPr>
              <a:t>Entraînement</a:t>
            </a:r>
            <a:r>
              <a:rPr lang="en-US" sz="2000">
                <a:solidFill>
                  <a:srgbClr val="ECECEC"/>
                </a:solidFill>
                <a:ea typeface="+mn-lt"/>
                <a:cs typeface="+mn-lt"/>
              </a:rPr>
              <a:t> : </a:t>
            </a:r>
            <a:r>
              <a:rPr lang="en-US" sz="2000" err="1">
                <a:solidFill>
                  <a:srgbClr val="ECECEC"/>
                </a:solidFill>
                <a:ea typeface="+mn-lt"/>
                <a:cs typeface="+mn-lt"/>
              </a:rPr>
              <a:t>Accès</a:t>
            </a:r>
            <a:r>
              <a:rPr lang="en-US" sz="2000">
                <a:solidFill>
                  <a:srgbClr val="ECECEC"/>
                </a:solidFill>
                <a:ea typeface="+mn-lt"/>
                <a:cs typeface="+mn-lt"/>
              </a:rPr>
              <a:t> direct aux </a:t>
            </a:r>
            <a:r>
              <a:rPr lang="en-US" sz="2000" err="1">
                <a:solidFill>
                  <a:srgbClr val="ECECEC"/>
                </a:solidFill>
                <a:ea typeface="+mn-lt"/>
                <a:cs typeface="+mn-lt"/>
              </a:rPr>
              <a:t>programmes</a:t>
            </a:r>
            <a:r>
              <a:rPr lang="en-US" sz="2000">
                <a:solidFill>
                  <a:srgbClr val="ECECEC"/>
                </a:solidFill>
                <a:ea typeface="+mn-lt"/>
                <a:cs typeface="+mn-lt"/>
              </a:rPr>
              <a:t> </a:t>
            </a:r>
            <a:r>
              <a:rPr lang="en-US" sz="2000" err="1">
                <a:solidFill>
                  <a:srgbClr val="ECECEC"/>
                </a:solidFill>
                <a:ea typeface="+mn-lt"/>
                <a:cs typeface="+mn-lt"/>
              </a:rPr>
              <a:t>d'entraînement</a:t>
            </a:r>
            <a:r>
              <a:rPr lang="en-US" sz="2000">
                <a:solidFill>
                  <a:srgbClr val="ECECEC"/>
                </a:solidFill>
                <a:ea typeface="+mn-lt"/>
                <a:cs typeface="+mn-lt"/>
              </a:rPr>
              <a:t> </a:t>
            </a:r>
            <a:r>
              <a:rPr lang="en-US" sz="2000" err="1">
                <a:solidFill>
                  <a:srgbClr val="ECECEC"/>
                </a:solidFill>
                <a:ea typeface="+mn-lt"/>
                <a:cs typeface="+mn-lt"/>
              </a:rPr>
              <a:t>personnalisés</a:t>
            </a:r>
            <a:r>
              <a:rPr lang="en-US" sz="2000">
                <a:solidFill>
                  <a:srgbClr val="ECECEC"/>
                </a:solidFill>
                <a:ea typeface="+mn-lt"/>
                <a:cs typeface="+mn-lt"/>
              </a:rPr>
              <a:t> et au </a:t>
            </a:r>
            <a:r>
              <a:rPr lang="en-US" sz="2000" err="1">
                <a:solidFill>
                  <a:srgbClr val="ECECEC"/>
                </a:solidFill>
                <a:ea typeface="+mn-lt"/>
                <a:cs typeface="+mn-lt"/>
              </a:rPr>
              <a:t>démarrage</a:t>
            </a:r>
            <a:r>
              <a:rPr lang="en-US" sz="2000">
                <a:solidFill>
                  <a:srgbClr val="ECECEC"/>
                </a:solidFill>
                <a:ea typeface="+mn-lt"/>
                <a:cs typeface="+mn-lt"/>
              </a:rPr>
              <a:t> d'un </a:t>
            </a:r>
            <a:r>
              <a:rPr lang="en-US" sz="2000" err="1">
                <a:solidFill>
                  <a:srgbClr val="ECECEC"/>
                </a:solidFill>
                <a:ea typeface="+mn-lt"/>
                <a:cs typeface="+mn-lt"/>
              </a:rPr>
              <a:t>programme</a:t>
            </a:r>
            <a:endParaRPr lang="fr-FR" sz="2000" err="1">
              <a:solidFill>
                <a:srgbClr val="ECECEC"/>
              </a:solidFill>
              <a:latin typeface="Calibri"/>
              <a:ea typeface="Open Sans"/>
              <a:cs typeface="Calibri"/>
            </a:endParaRPr>
          </a:p>
          <a:p>
            <a:pPr algn="l">
              <a:lnSpc>
                <a:spcPts val="2022"/>
              </a:lnSpc>
              <a:spcBef>
                <a:spcPct val="0"/>
              </a:spcBef>
            </a:pPr>
            <a:endParaRPr lang="en-US" sz="1444">
              <a:solidFill>
                <a:srgbClr val="FFFFFF"/>
              </a:solidFill>
              <a:latin typeface="Open Sans"/>
            </a:endParaRPr>
          </a:p>
        </p:txBody>
      </p:sp>
      <p:grpSp>
        <p:nvGrpSpPr>
          <p:cNvPr id="57" name="Group 4">
            <a:extLst>
              <a:ext uri="{FF2B5EF4-FFF2-40B4-BE49-F238E27FC236}">
                <a16:creationId xmlns:a16="http://schemas.microsoft.com/office/drawing/2014/main" id="{46422DE5-F63F-897E-2382-D34F6523C54A}"/>
              </a:ext>
            </a:extLst>
          </p:cNvPr>
          <p:cNvGrpSpPr/>
          <p:nvPr/>
        </p:nvGrpSpPr>
        <p:grpSpPr>
          <a:xfrm>
            <a:off x="10507564" y="7753794"/>
            <a:ext cx="693763" cy="726283"/>
            <a:chOff x="0" y="-38100"/>
            <a:chExt cx="812800" cy="850900"/>
          </a:xfrm>
        </p:grpSpPr>
        <p:sp>
          <p:nvSpPr>
            <p:cNvPr id="58" name="Freeform 5">
              <a:extLst>
                <a:ext uri="{FF2B5EF4-FFF2-40B4-BE49-F238E27FC236}">
                  <a16:creationId xmlns:a16="http://schemas.microsoft.com/office/drawing/2014/main" id="{12570CA8-CCB8-1719-CF28-D8B2C500AF1F}"/>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59" name="TextBox 6">
              <a:extLst>
                <a:ext uri="{FF2B5EF4-FFF2-40B4-BE49-F238E27FC236}">
                  <a16:creationId xmlns:a16="http://schemas.microsoft.com/office/drawing/2014/main" id="{80A4BB88-FABA-38AF-09B9-2E3496E7E0F6}"/>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60" name="TextBox 10">
            <a:extLst>
              <a:ext uri="{FF2B5EF4-FFF2-40B4-BE49-F238E27FC236}">
                <a16:creationId xmlns:a16="http://schemas.microsoft.com/office/drawing/2014/main" id="{E0C6552B-026D-8440-FE5C-9F8D016AFD43}"/>
              </a:ext>
            </a:extLst>
          </p:cNvPr>
          <p:cNvSpPr txBox="1"/>
          <p:nvPr/>
        </p:nvSpPr>
        <p:spPr>
          <a:xfrm>
            <a:off x="10617153" y="7951793"/>
            <a:ext cx="474584" cy="324705"/>
          </a:xfrm>
          <a:prstGeom prst="rect">
            <a:avLst/>
          </a:prstGeom>
        </p:spPr>
        <p:txBody>
          <a:bodyPr lIns="0" tIns="0" rIns="0" bIns="0" rtlCol="0" anchor="t">
            <a:spAutoFit/>
          </a:bodyPr>
          <a:lstStyle/>
          <a:p>
            <a:pPr algn="ctr">
              <a:lnSpc>
                <a:spcPts val="2661"/>
              </a:lnSpc>
              <a:spcBef>
                <a:spcPct val="0"/>
              </a:spcBef>
            </a:pPr>
            <a:r>
              <a:rPr lang="en-US" sz="1900">
                <a:solidFill>
                  <a:srgbClr val="0E0E10"/>
                </a:solidFill>
                <a:latin typeface="Open Sans Bold"/>
              </a:rPr>
              <a:t>C-4</a:t>
            </a:r>
            <a:endParaRPr lang="fr-FR"/>
          </a:p>
        </p:txBody>
      </p:sp>
      <p:sp>
        <p:nvSpPr>
          <p:cNvPr id="61" name="TextBox 11">
            <a:extLst>
              <a:ext uri="{FF2B5EF4-FFF2-40B4-BE49-F238E27FC236}">
                <a16:creationId xmlns:a16="http://schemas.microsoft.com/office/drawing/2014/main" id="{C63A77AE-63C0-3382-BE7B-08C8B4A8BFE6}"/>
              </a:ext>
            </a:extLst>
          </p:cNvPr>
          <p:cNvSpPr txBox="1"/>
          <p:nvPr/>
        </p:nvSpPr>
        <p:spPr>
          <a:xfrm>
            <a:off x="11335797" y="8012453"/>
            <a:ext cx="4493707" cy="496674"/>
          </a:xfrm>
          <a:prstGeom prst="rect">
            <a:avLst/>
          </a:prstGeom>
        </p:spPr>
        <p:txBody>
          <a:bodyPr lIns="0" tIns="0" rIns="0" bIns="0" rtlCol="0" anchor="t">
            <a:spAutoFit/>
          </a:bodyPr>
          <a:lstStyle/>
          <a:p>
            <a:pPr marL="311785" lvl="1" indent="-155575">
              <a:lnSpc>
                <a:spcPts val="2022"/>
              </a:lnSpc>
              <a:spcBef>
                <a:spcPct val="0"/>
              </a:spcBef>
              <a:buFont typeface="Arial"/>
              <a:buChar char="•"/>
            </a:pPr>
            <a:r>
              <a:rPr lang="en-US" sz="2000" b="1" err="1">
                <a:solidFill>
                  <a:srgbClr val="ECECEC"/>
                </a:solidFill>
                <a:ea typeface="+mn-lt"/>
                <a:cs typeface="+mn-lt"/>
              </a:rPr>
              <a:t>Accueil</a:t>
            </a:r>
            <a:r>
              <a:rPr lang="en-US" sz="2000">
                <a:solidFill>
                  <a:srgbClr val="ECECEC"/>
                </a:solidFill>
                <a:ea typeface="+mn-lt"/>
                <a:cs typeface="+mn-lt"/>
              </a:rPr>
              <a:t> : Retour à la page </a:t>
            </a:r>
            <a:r>
              <a:rPr lang="en-US" sz="2000" err="1">
                <a:solidFill>
                  <a:srgbClr val="ECECEC"/>
                </a:solidFill>
                <a:ea typeface="+mn-lt"/>
                <a:cs typeface="+mn-lt"/>
              </a:rPr>
              <a:t>d'accueil</a:t>
            </a:r>
            <a:r>
              <a:rPr lang="en-US" sz="2000">
                <a:solidFill>
                  <a:srgbClr val="ECECEC"/>
                </a:solidFill>
                <a:ea typeface="+mn-lt"/>
                <a:cs typeface="+mn-lt"/>
              </a:rPr>
              <a:t> </a:t>
            </a:r>
            <a:endParaRPr lang="fr-FR" sz="2000">
              <a:cs typeface="Calibri"/>
            </a:endParaRPr>
          </a:p>
          <a:p>
            <a:pPr algn="l">
              <a:lnSpc>
                <a:spcPts val="2022"/>
              </a:lnSpc>
              <a:spcBef>
                <a:spcPct val="0"/>
              </a:spcBef>
            </a:pPr>
            <a:endParaRPr lang="en-US" sz="1444">
              <a:solidFill>
                <a:srgbClr val="FFFFFF"/>
              </a:solidFill>
              <a:latin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E0E10"/>
        </a:solidFill>
        <a:effectLst/>
      </p:bgPr>
    </p:bg>
    <p:spTree>
      <p:nvGrpSpPr>
        <p:cNvPr id="1" name=""/>
        <p:cNvGrpSpPr/>
        <p:nvPr/>
      </p:nvGrpSpPr>
      <p:grpSpPr>
        <a:xfrm>
          <a:off x="0" y="0"/>
          <a:ext cx="0" cy="0"/>
          <a:chOff x="0" y="0"/>
          <a:chExt cx="0" cy="0"/>
        </a:xfrm>
      </p:grpSpPr>
      <p:sp>
        <p:nvSpPr>
          <p:cNvPr id="4" name="Freeform 4"/>
          <p:cNvSpPr/>
          <p:nvPr/>
        </p:nvSpPr>
        <p:spPr>
          <a:xfrm rot="8100000">
            <a:off x="17900692" y="8311517"/>
            <a:ext cx="791463" cy="781390"/>
          </a:xfrm>
          <a:custGeom>
            <a:avLst/>
            <a:gdLst/>
            <a:ahLst/>
            <a:cxnLst/>
            <a:rect l="l" t="t" r="r" b="b"/>
            <a:pathLst>
              <a:path w="791463" h="781390">
                <a:moveTo>
                  <a:pt x="0" y="0"/>
                </a:moveTo>
                <a:lnTo>
                  <a:pt x="791463" y="0"/>
                </a:lnTo>
                <a:lnTo>
                  <a:pt x="791463" y="781390"/>
                </a:lnTo>
                <a:lnTo>
                  <a:pt x="0" y="7813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CA"/>
          </a:p>
        </p:txBody>
      </p:sp>
      <p:sp>
        <p:nvSpPr>
          <p:cNvPr id="9" name="TextBox 9"/>
          <p:cNvSpPr txBox="1"/>
          <p:nvPr/>
        </p:nvSpPr>
        <p:spPr>
          <a:xfrm>
            <a:off x="965254" y="1257300"/>
            <a:ext cx="6654746" cy="1120626"/>
          </a:xfrm>
          <a:prstGeom prst="rect">
            <a:avLst/>
          </a:prstGeom>
        </p:spPr>
        <p:txBody>
          <a:bodyPr lIns="0" tIns="0" rIns="0" bIns="0" rtlCol="0" anchor="t">
            <a:spAutoFit/>
          </a:bodyPr>
          <a:lstStyle/>
          <a:p>
            <a:pPr algn="l">
              <a:lnSpc>
                <a:spcPts val="9100"/>
              </a:lnSpc>
              <a:spcBef>
                <a:spcPct val="0"/>
              </a:spcBef>
            </a:pPr>
            <a:r>
              <a:rPr lang="en-US" sz="6500" dirty="0">
                <a:solidFill>
                  <a:srgbClr val="FFDE59"/>
                </a:solidFill>
                <a:latin typeface="Anton"/>
              </a:rPr>
              <a:t>HISTORIQUE</a:t>
            </a:r>
          </a:p>
        </p:txBody>
      </p:sp>
      <p:grpSp>
        <p:nvGrpSpPr>
          <p:cNvPr id="13" name="Group 6">
            <a:extLst>
              <a:ext uri="{FF2B5EF4-FFF2-40B4-BE49-F238E27FC236}">
                <a16:creationId xmlns:a16="http://schemas.microsoft.com/office/drawing/2014/main" id="{7E0351B5-51EF-110B-59D3-43D313333BDE}"/>
              </a:ext>
            </a:extLst>
          </p:cNvPr>
          <p:cNvGrpSpPr/>
          <p:nvPr/>
        </p:nvGrpSpPr>
        <p:grpSpPr>
          <a:xfrm>
            <a:off x="557773" y="3541592"/>
            <a:ext cx="5410199" cy="3657600"/>
            <a:chOff x="0" y="-38100"/>
            <a:chExt cx="812800" cy="850900"/>
          </a:xfrm>
        </p:grpSpPr>
        <p:sp>
          <p:nvSpPr>
            <p:cNvPr id="14" name="Freeform 7">
              <a:extLst>
                <a:ext uri="{FF2B5EF4-FFF2-40B4-BE49-F238E27FC236}">
                  <a16:creationId xmlns:a16="http://schemas.microsoft.com/office/drawing/2014/main" id="{C9DCF300-443F-F13A-D055-3B39A8DC64E5}"/>
                </a:ext>
              </a:extLst>
            </p:cNvPr>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DE59"/>
            </a:solidFill>
          </p:spPr>
          <p:txBody>
            <a:bodyPr/>
            <a:lstStyle/>
            <a:p>
              <a:endParaRPr lang="fr-CA"/>
            </a:p>
          </p:txBody>
        </p:sp>
        <p:sp>
          <p:nvSpPr>
            <p:cNvPr id="15" name="TextBox 8">
              <a:extLst>
                <a:ext uri="{FF2B5EF4-FFF2-40B4-BE49-F238E27FC236}">
                  <a16:creationId xmlns:a16="http://schemas.microsoft.com/office/drawing/2014/main" id="{24F532F6-F190-47D0-6093-758CC86EB795}"/>
                </a:ext>
              </a:extLst>
            </p:cNvPr>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8" name="TextBox 8">
            <a:extLst>
              <a:ext uri="{FF2B5EF4-FFF2-40B4-BE49-F238E27FC236}">
                <a16:creationId xmlns:a16="http://schemas.microsoft.com/office/drawing/2014/main" id="{B251C8E2-52CB-F9DE-70EF-0E2EB648AF8A}"/>
              </a:ext>
            </a:extLst>
          </p:cNvPr>
          <p:cNvSpPr txBox="1"/>
          <p:nvPr/>
        </p:nvSpPr>
        <p:spPr>
          <a:xfrm>
            <a:off x="658349" y="2706130"/>
            <a:ext cx="6777922" cy="6225912"/>
          </a:xfrm>
          <a:prstGeom prst="rect">
            <a:avLst/>
          </a:prstGeom>
        </p:spPr>
        <p:txBody>
          <a:bodyPr lIns="50800" tIns="50800" rIns="50800" bIns="50800" rtlCol="0" anchor="ctr"/>
          <a:lstStyle/>
          <a:p>
            <a:pPr algn="ctr">
              <a:lnSpc>
                <a:spcPts val="2659"/>
              </a:lnSpc>
            </a:pPr>
            <a:endParaRPr/>
          </a:p>
        </p:txBody>
      </p:sp>
      <p:sp>
        <p:nvSpPr>
          <p:cNvPr id="19" name="TextBox 10">
            <a:extLst>
              <a:ext uri="{FF2B5EF4-FFF2-40B4-BE49-F238E27FC236}">
                <a16:creationId xmlns:a16="http://schemas.microsoft.com/office/drawing/2014/main" id="{8334AC52-73E3-6CBB-F787-084007500047}"/>
              </a:ext>
            </a:extLst>
          </p:cNvPr>
          <p:cNvSpPr txBox="1"/>
          <p:nvPr/>
        </p:nvSpPr>
        <p:spPr>
          <a:xfrm>
            <a:off x="621906" y="4573800"/>
            <a:ext cx="5209051" cy="1538947"/>
          </a:xfrm>
          <a:prstGeom prst="rect">
            <a:avLst/>
          </a:prstGeom>
        </p:spPr>
        <p:txBody>
          <a:bodyPr wrap="square" lIns="0" tIns="0" rIns="0" bIns="0" rtlCol="0" anchor="t">
            <a:spAutoFit/>
          </a:bodyPr>
          <a:lstStyle/>
          <a:p>
            <a:pPr algn="ctr">
              <a:lnSpc>
                <a:spcPts val="1680"/>
              </a:lnSpc>
              <a:spcBef>
                <a:spcPct val="0"/>
              </a:spcBef>
            </a:pPr>
            <a:r>
              <a:rPr lang="fr-CA" sz="2000" b="0" i="0" dirty="0">
                <a:effectLst/>
                <a:latin typeface="Söhne"/>
              </a:rPr>
              <a:t>Cette page permet aux utilisateurs de suivre leurs entraînements via un calendrier interactif. Les jours où l'utilisateur s'est entraîné sont colorés, facilitant ainsi la visualisation de la fréquence des séances d'entraînement. Des boutons de navigation permettent de passer d'un mois à l'autre pour consulter l'historique complet.</a:t>
            </a:r>
            <a:endParaRPr lang="en-US" sz="2000" dirty="0">
              <a:latin typeface="Open Sans"/>
            </a:endParaRPr>
          </a:p>
        </p:txBody>
      </p:sp>
      <p:pic>
        <p:nvPicPr>
          <p:cNvPr id="24" name="Image 23" descr="Une image contenant capture d’écran, texte, Logiciel de graphisme, diagramme">
            <a:extLst>
              <a:ext uri="{FF2B5EF4-FFF2-40B4-BE49-F238E27FC236}">
                <a16:creationId xmlns:a16="http://schemas.microsoft.com/office/drawing/2014/main" id="{0E697B11-ADDD-E505-8B47-6C069F600B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0" y="2653499"/>
            <a:ext cx="11153639" cy="532852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6F11FA0920D348AB7B8280E4900B8B" ma:contentTypeVersion="14" ma:contentTypeDescription="Crée un document." ma:contentTypeScope="" ma:versionID="099bd1bd1af1112d302a168da43c4f74">
  <xsd:schema xmlns:xsd="http://www.w3.org/2001/XMLSchema" xmlns:xs="http://www.w3.org/2001/XMLSchema" xmlns:p="http://schemas.microsoft.com/office/2006/metadata/properties" xmlns:ns3="5d4e22b2-f71c-440d-92ce-12b46af42ab4" xmlns:ns4="42d21025-700e-4026-9820-3d5a1c2d48f0" targetNamespace="http://schemas.microsoft.com/office/2006/metadata/properties" ma:root="true" ma:fieldsID="19c0e938f041adaf360a82c9bb58e09e" ns3:_="" ns4:_="">
    <xsd:import namespace="5d4e22b2-f71c-440d-92ce-12b46af42ab4"/>
    <xsd:import namespace="42d21025-700e-4026-9820-3d5a1c2d48f0"/>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ObjectDetectorVersions" minOccurs="0"/>
                <xsd:element ref="ns3:_activity" minOccurs="0"/>
                <xsd:element ref="ns3:MediaServiceSystemTags" minOccurs="0"/>
                <xsd:element ref="ns3:MediaServiceDateTaken"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d4e22b2-f71c-440d-92ce-12b46af42a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_activity" ma:index="18" nillable="true" ma:displayName="_activity" ma:hidden="true" ma:internalName="_activity">
      <xsd:simpleType>
        <xsd:restriction base="dms:Note"/>
      </xsd:simpleType>
    </xsd:element>
    <xsd:element name="MediaServiceSystemTags" ma:index="19" nillable="true" ma:displayName="MediaServiceSystemTags" ma:hidden="true" ma:internalName="MediaServiceSystemTags" ma:readOnly="true">
      <xsd:simpleType>
        <xsd:restriction base="dms:Note"/>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2d21025-700e-4026-9820-3d5a1c2d48f0" elementFormDefault="qualified">
    <xsd:import namespace="http://schemas.microsoft.com/office/2006/documentManagement/types"/>
    <xsd:import namespace="http://schemas.microsoft.com/office/infopath/2007/PartnerControls"/>
    <xsd:element name="SharedWithUsers" ma:index="14"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Partagé avec détails" ma:internalName="SharedWithDetails" ma:readOnly="true">
      <xsd:simpleType>
        <xsd:restriction base="dms:Note">
          <xsd:maxLength value="255"/>
        </xsd:restriction>
      </xsd:simpleType>
    </xsd:element>
    <xsd:element name="SharingHintHash" ma:index="16"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5d4e22b2-f71c-440d-92ce-12b46af42ab4" xsi:nil="true"/>
  </documentManagement>
</p:properties>
</file>

<file path=customXml/itemProps1.xml><?xml version="1.0" encoding="utf-8"?>
<ds:datastoreItem xmlns:ds="http://schemas.openxmlformats.org/officeDocument/2006/customXml" ds:itemID="{5106EEBC-7A73-4422-9479-EBED2CD6E1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d4e22b2-f71c-440d-92ce-12b46af42ab4"/>
    <ds:schemaRef ds:uri="42d21025-700e-4026-9820-3d5a1c2d48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AF4FE86-B41F-49BD-9304-D5ABEFCED34C}">
  <ds:schemaRefs>
    <ds:schemaRef ds:uri="http://schemas.microsoft.com/sharepoint/v3/contenttype/forms"/>
  </ds:schemaRefs>
</ds:datastoreItem>
</file>

<file path=customXml/itemProps3.xml><?xml version="1.0" encoding="utf-8"?>
<ds:datastoreItem xmlns:ds="http://schemas.openxmlformats.org/officeDocument/2006/customXml" ds:itemID="{A3181480-3D4F-48AB-A764-DE424500A877}">
  <ds:schemaRefs>
    <ds:schemaRef ds:uri="http://purl.org/dc/terms/"/>
    <ds:schemaRef ds:uri="42d21025-700e-4026-9820-3d5a1c2d48f0"/>
    <ds:schemaRef ds:uri="http://schemas.microsoft.com/office/2006/documentManagement/types"/>
    <ds:schemaRef ds:uri="http://purl.org/dc/dcmitype/"/>
    <ds:schemaRef ds:uri="http://schemas.openxmlformats.org/package/2006/metadata/core-properties"/>
    <ds:schemaRef ds:uri="http://www.w3.org/XML/1998/namespace"/>
    <ds:schemaRef ds:uri="http://schemas.microsoft.com/office/infopath/2007/PartnerControls"/>
    <ds:schemaRef ds:uri="5d4e22b2-f71c-440d-92ce-12b46af42ab4"/>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TM04033937[[fn=Traînée de condensation]]</Template>
  <TotalTime>66</TotalTime>
  <Words>1117</Words>
  <Application>Microsoft Office PowerPoint</Application>
  <PresentationFormat>Personnalisé</PresentationFormat>
  <Paragraphs>118</Paragraphs>
  <Slides>15</Slides>
  <Notes>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15</vt:i4>
      </vt:variant>
    </vt:vector>
  </HeadingPairs>
  <TitlesOfParts>
    <vt:vector size="22" baseType="lpstr">
      <vt:lpstr>Arial</vt:lpstr>
      <vt:lpstr>Anton</vt:lpstr>
      <vt:lpstr>Calibri</vt:lpstr>
      <vt:lpstr>Söhne</vt:lpstr>
      <vt:lpstr>Open Sans</vt:lpstr>
      <vt:lpstr>Open Sans Bold</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Black Dynamic Gym Centre Presentation</dc:title>
  <dc:creator>Houssem</dc:creator>
  <cp:lastModifiedBy>Hamzaoui, Mohamed Houssem</cp:lastModifiedBy>
  <cp:revision>3</cp:revision>
  <dcterms:created xsi:type="dcterms:W3CDTF">2006-08-16T00:00:00Z</dcterms:created>
  <dcterms:modified xsi:type="dcterms:W3CDTF">2024-05-22T03:14:43Z</dcterms:modified>
  <dc:identifier>DAGF6YuOa_c</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b615819-ba40-4aaf-a034-39fd1d37cddf_Enabled">
    <vt:lpwstr>true</vt:lpwstr>
  </property>
  <property fmtid="{D5CDD505-2E9C-101B-9397-08002B2CF9AE}" pid="3" name="MSIP_Label_6b615819-ba40-4aaf-a034-39fd1d37cddf_SetDate">
    <vt:lpwstr>2024-05-22T02:08:33Z</vt:lpwstr>
  </property>
  <property fmtid="{D5CDD505-2E9C-101B-9397-08002B2CF9AE}" pid="4" name="MSIP_Label_6b615819-ba40-4aaf-a034-39fd1d37cddf_Method">
    <vt:lpwstr>Standard</vt:lpwstr>
  </property>
  <property fmtid="{D5CDD505-2E9C-101B-9397-08002B2CF9AE}" pid="5" name="MSIP_Label_6b615819-ba40-4aaf-a034-39fd1d37cddf_Name">
    <vt:lpwstr>defa4170-0d19-0005-0004-bc88714345d2</vt:lpwstr>
  </property>
  <property fmtid="{D5CDD505-2E9C-101B-9397-08002B2CF9AE}" pid="6" name="MSIP_Label_6b615819-ba40-4aaf-a034-39fd1d37cddf_SiteId">
    <vt:lpwstr>f9182dd7-4234-41fb-9e9c-dd20d493b548</vt:lpwstr>
  </property>
  <property fmtid="{D5CDD505-2E9C-101B-9397-08002B2CF9AE}" pid="7" name="MSIP_Label_6b615819-ba40-4aaf-a034-39fd1d37cddf_ActionId">
    <vt:lpwstr>21961687-59c8-4fed-a9ab-0b622a0583ab</vt:lpwstr>
  </property>
  <property fmtid="{D5CDD505-2E9C-101B-9397-08002B2CF9AE}" pid="8" name="MSIP_Label_6b615819-ba40-4aaf-a034-39fd1d37cddf_ContentBits">
    <vt:lpwstr>0</vt:lpwstr>
  </property>
  <property fmtid="{D5CDD505-2E9C-101B-9397-08002B2CF9AE}" pid="9" name="ContentTypeId">
    <vt:lpwstr>0x010100106F11FA0920D348AB7B8280E4900B8B</vt:lpwstr>
  </property>
</Properties>
</file>

<file path=docProps/thumbnail.jpeg>
</file>